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3"/>
  </p:sldMasterIdLst>
  <p:notesMasterIdLst>
    <p:notesMasterId r:id="rId20"/>
  </p:notesMasterIdLst>
  <p:handoutMasterIdLst>
    <p:handoutMasterId r:id="rId40"/>
  </p:handoutMasterIdLst>
  <p:sldIdLst>
    <p:sldId id="291" r:id="rId4"/>
    <p:sldId id="311" r:id="rId5"/>
    <p:sldId id="312" r:id="rId6"/>
    <p:sldId id="368" r:id="rId7"/>
    <p:sldId id="473" r:id="rId8"/>
    <p:sldId id="429" r:id="rId9"/>
    <p:sldId id="430" r:id="rId10"/>
    <p:sldId id="431" r:id="rId11"/>
    <p:sldId id="432" r:id="rId12"/>
    <p:sldId id="433" r:id="rId13"/>
    <p:sldId id="446" r:id="rId14"/>
    <p:sldId id="434" r:id="rId15"/>
    <p:sldId id="435" r:id="rId16"/>
    <p:sldId id="439" r:id="rId17"/>
    <p:sldId id="437" r:id="rId18"/>
    <p:sldId id="436" r:id="rId19"/>
    <p:sldId id="371" r:id="rId21"/>
    <p:sldId id="372" r:id="rId22"/>
    <p:sldId id="374" r:id="rId23"/>
    <p:sldId id="447" r:id="rId24"/>
    <p:sldId id="450" r:id="rId25"/>
    <p:sldId id="375" r:id="rId26"/>
    <p:sldId id="325" r:id="rId27"/>
    <p:sldId id="451" r:id="rId28"/>
    <p:sldId id="452" r:id="rId29"/>
    <p:sldId id="453" r:id="rId30"/>
    <p:sldId id="454" r:id="rId31"/>
    <p:sldId id="328" r:id="rId32"/>
    <p:sldId id="330" r:id="rId33"/>
    <p:sldId id="440" r:id="rId34"/>
    <p:sldId id="455" r:id="rId35"/>
    <p:sldId id="377" r:id="rId36"/>
    <p:sldId id="341" r:id="rId37"/>
    <p:sldId id="363" r:id="rId38"/>
    <p:sldId id="472" r:id="rId39"/>
  </p:sldIdLst>
  <p:sldSz cx="12192000" cy="6858000"/>
  <p:notesSz cx="7103745" cy="10234295"/>
  <p:embeddedFontLst>
    <p:embeddedFont>
      <p:font typeface="微软雅黑" panose="020B0503020204020204" charset="-122"/>
      <p:regular r:id="rId44"/>
    </p:embeddedFont>
    <p:embeddedFont>
      <p:font typeface="楷体_GB2312" panose="02010609030101010101" pitchFamily="49" charset="-122"/>
      <p:regular r:id="rId45"/>
    </p:embeddedFont>
    <p:embeddedFont>
      <p:font typeface="汉仪力量黑简" panose="00020600040101010101" charset="-122"/>
      <p:regular r:id="rId46"/>
    </p:embeddedFont>
    <p:embeddedFont>
      <p:font typeface="Arial Black" panose="020B0A04020102020204" charset="0"/>
      <p:bold r:id="rId47"/>
    </p:embeddedFont>
    <p:embeddedFont>
      <p:font typeface="Calibri" panose="020F050202020403020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33" userDrawn="1">
          <p15:clr>
            <a:srgbClr val="A4A3A4"/>
          </p15:clr>
        </p15:guide>
        <p15:guide id="2" pos="37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7CCE"/>
    <a:srgbClr val="E79647"/>
    <a:srgbClr val="5999AF"/>
    <a:srgbClr val="11BEFF"/>
    <a:srgbClr val="128EFE"/>
    <a:srgbClr val="2656FF"/>
    <a:srgbClr val="0288D1"/>
    <a:srgbClr val="96C8E1"/>
    <a:srgbClr val="B2B2B2"/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630" y="-96"/>
      </p:cViewPr>
      <p:guideLst>
        <p:guide orient="horz" pos="1733"/>
        <p:guide pos="378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tags" Target="tags/tag446.xml"/><Relationship Id="rId51" Type="http://schemas.openxmlformats.org/officeDocument/2006/relationships/font" Target="fonts/font8.fntdata"/><Relationship Id="rId50" Type="http://schemas.openxmlformats.org/officeDocument/2006/relationships/font" Target="fonts/font7.fntdata"/><Relationship Id="rId5" Type="http://schemas.openxmlformats.org/officeDocument/2006/relationships/slide" Target="slides/slide2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274320" y="321260"/>
            <a:ext cx="11683455" cy="39305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8"/>
          <p:cNvSpPr/>
          <p:nvPr userDrawn="1">
            <p:custDataLst>
              <p:tags r:id="rId3"/>
            </p:custDataLst>
          </p:nvPr>
        </p:nvSpPr>
        <p:spPr>
          <a:xfrm>
            <a:off x="9490237" y="321259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261015" y="2411670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9471025" y="6254750"/>
            <a:ext cx="180022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8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83644" y="809127"/>
            <a:ext cx="9144000" cy="1896745"/>
          </a:xfrm>
        </p:spPr>
        <p:txBody>
          <a:bodyPr lIns="91440" tIns="45720" rIns="91440" bIns="0" anchor="b" anchorCtr="0">
            <a:normAutofit/>
          </a:bodyPr>
          <a:lstStyle>
            <a:lvl1pPr algn="l">
              <a:defRPr sz="6600" b="1" spc="600"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83643" y="3017520"/>
            <a:ext cx="9144000" cy="890270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883644" y="5050433"/>
            <a:ext cx="3365430" cy="579657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6474460"/>
            <a:ext cx="12249150" cy="383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676775" y="2059757"/>
            <a:ext cx="6243774" cy="922021"/>
          </a:xfrm>
        </p:spPr>
        <p:txBody>
          <a:bodyPr lIns="91440" tIns="45720" rIns="91440" bIns="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676775" y="3102596"/>
            <a:ext cx="6243774" cy="1401006"/>
          </a:xfrm>
        </p:spPr>
        <p:txBody>
          <a:bodyPr lIns="91440" tIns="0" rIns="91440" bIns="4572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7628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522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66065" y="313690"/>
            <a:ext cx="11683365" cy="5634990"/>
          </a:xfrm>
          <a:prstGeom prst="rect">
            <a:avLst/>
          </a:prstGeom>
          <a:solidFill>
            <a:schemeClr val="tx2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形状 8"/>
          <p:cNvSpPr/>
          <p:nvPr userDrawn="1">
            <p:custDataLst>
              <p:tags r:id="rId4"/>
            </p:custDataLst>
          </p:nvPr>
        </p:nvSpPr>
        <p:spPr>
          <a:xfrm>
            <a:off x="9480712" y="313004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9"/>
          <p:cNvSpPr/>
          <p:nvPr userDrawn="1">
            <p:custDataLst>
              <p:tags r:id="rId5"/>
            </p:custDataLst>
          </p:nvPr>
        </p:nvSpPr>
        <p:spPr>
          <a:xfrm rot="10800000">
            <a:off x="261015" y="4113028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 userDrawn="1"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6200000">
            <a:off x="-21591" y="25773"/>
            <a:ext cx="1741805" cy="169862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0" y="5913755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3"/>
            </p:custDataLst>
          </p:nvPr>
        </p:nvSpPr>
        <p:spPr>
          <a:xfrm rot="16200000">
            <a:off x="-18383" y="15240"/>
            <a:ext cx="1243965" cy="121348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4"/>
            </p:custDataLst>
          </p:nvPr>
        </p:nvSpPr>
        <p:spPr>
          <a:xfrm>
            <a:off x="10344785" y="0"/>
            <a:ext cx="1847215" cy="180149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810" y="5029201"/>
            <a:ext cx="12192000" cy="1828799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3810" y="5905500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-3492"/>
            <a:ext cx="12192000" cy="914400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755" y="193040"/>
            <a:ext cx="11037570" cy="521335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6" Type="http://schemas.openxmlformats.org/officeDocument/2006/relationships/theme" Target="../theme/theme2.xml"/><Relationship Id="rId25" Type="http://schemas.openxmlformats.org/officeDocument/2006/relationships/tags" Target="../tags/tag128.xml"/><Relationship Id="rId24" Type="http://schemas.openxmlformats.org/officeDocument/2006/relationships/tags" Target="../tags/tag127.xml"/><Relationship Id="rId23" Type="http://schemas.openxmlformats.org/officeDocument/2006/relationships/tags" Target="../tags/tag126.xml"/><Relationship Id="rId22" Type="http://schemas.openxmlformats.org/officeDocument/2006/relationships/tags" Target="../tags/tag125.xml"/><Relationship Id="rId21" Type="http://schemas.openxmlformats.org/officeDocument/2006/relationships/tags" Target="../tags/tag124.xml"/><Relationship Id="rId20" Type="http://schemas.openxmlformats.org/officeDocument/2006/relationships/tags" Target="../tags/tag123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32.xml"/><Relationship Id="rId7" Type="http://schemas.openxmlformats.org/officeDocument/2006/relationships/image" Target="../media/image4.png"/><Relationship Id="rId6" Type="http://schemas.openxmlformats.org/officeDocument/2006/relationships/tags" Target="../tags/tag131.xml"/><Relationship Id="rId5" Type="http://schemas.openxmlformats.org/officeDocument/2006/relationships/image" Target="../media/image3.png"/><Relationship Id="rId4" Type="http://schemas.openxmlformats.org/officeDocument/2006/relationships/tags" Target="../tags/tag130.xml"/><Relationship Id="rId3" Type="http://schemas.openxmlformats.org/officeDocument/2006/relationships/image" Target="../media/image2.png"/><Relationship Id="rId2" Type="http://schemas.openxmlformats.org/officeDocument/2006/relationships/tags" Target="../tags/tag129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image" Target="../media/image7.png"/><Relationship Id="rId11" Type="http://schemas.openxmlformats.org/officeDocument/2006/relationships/image" Target="../media/image6.png"/><Relationship Id="rId10" Type="http://schemas.openxmlformats.org/officeDocument/2006/relationships/tags" Target="../tags/tag13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image" Target="../media/image9.png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46.xml"/><Relationship Id="rId16" Type="http://schemas.openxmlformats.org/officeDocument/2006/relationships/tags" Target="../tags/tag245.xml"/><Relationship Id="rId15" Type="http://schemas.openxmlformats.org/officeDocument/2006/relationships/tags" Target="../tags/tag244.xml"/><Relationship Id="rId14" Type="http://schemas.openxmlformats.org/officeDocument/2006/relationships/tags" Target="../tags/tag243.xml"/><Relationship Id="rId13" Type="http://schemas.openxmlformats.org/officeDocument/2006/relationships/tags" Target="../tags/tag242.xml"/><Relationship Id="rId12" Type="http://schemas.openxmlformats.org/officeDocument/2006/relationships/image" Target="../media/image9.png"/><Relationship Id="rId11" Type="http://schemas.openxmlformats.org/officeDocument/2006/relationships/tags" Target="../tags/tag241.xml"/><Relationship Id="rId10" Type="http://schemas.openxmlformats.org/officeDocument/2006/relationships/tags" Target="../tags/tag240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image" Target="../media/image9.png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image" Target="../media/image9.png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image" Target="../media/image9.png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image" Target="../media/image9.png"/><Relationship Id="rId31" Type="http://schemas.openxmlformats.org/officeDocument/2006/relationships/notesSlide" Target="../notesSlides/notesSlide1.xml"/><Relationship Id="rId30" Type="http://schemas.openxmlformats.org/officeDocument/2006/relationships/slideLayout" Target="../slideLayouts/slideLayout17.xml"/><Relationship Id="rId3" Type="http://schemas.openxmlformats.org/officeDocument/2006/relationships/tags" Target="../tags/tag265.xml"/><Relationship Id="rId29" Type="http://schemas.openxmlformats.org/officeDocument/2006/relationships/tags" Target="../tags/tag290.xml"/><Relationship Id="rId28" Type="http://schemas.openxmlformats.org/officeDocument/2006/relationships/tags" Target="../tags/tag289.xml"/><Relationship Id="rId27" Type="http://schemas.openxmlformats.org/officeDocument/2006/relationships/tags" Target="../tags/tag288.xml"/><Relationship Id="rId26" Type="http://schemas.openxmlformats.org/officeDocument/2006/relationships/tags" Target="../tags/tag287.xml"/><Relationship Id="rId25" Type="http://schemas.openxmlformats.org/officeDocument/2006/relationships/tags" Target="../tags/tag286.xml"/><Relationship Id="rId24" Type="http://schemas.openxmlformats.org/officeDocument/2006/relationships/tags" Target="../tags/tag285.xml"/><Relationship Id="rId23" Type="http://schemas.openxmlformats.org/officeDocument/2006/relationships/tags" Target="../tags/tag284.xml"/><Relationship Id="rId22" Type="http://schemas.openxmlformats.org/officeDocument/2006/relationships/tags" Target="../tags/tag283.xml"/><Relationship Id="rId21" Type="http://schemas.openxmlformats.org/officeDocument/2006/relationships/tags" Target="../tags/tag282.xml"/><Relationship Id="rId20" Type="http://schemas.openxmlformats.org/officeDocument/2006/relationships/tags" Target="../tags/tag281.xml"/><Relationship Id="rId2" Type="http://schemas.openxmlformats.org/officeDocument/2006/relationships/tags" Target="../tags/tag264.xml"/><Relationship Id="rId19" Type="http://schemas.openxmlformats.org/officeDocument/2006/relationships/tags" Target="../tags/tag280.xml"/><Relationship Id="rId18" Type="http://schemas.openxmlformats.org/officeDocument/2006/relationships/tags" Target="../tags/tag279.xml"/><Relationship Id="rId17" Type="http://schemas.openxmlformats.org/officeDocument/2006/relationships/tags" Target="../tags/tag278.xml"/><Relationship Id="rId16" Type="http://schemas.openxmlformats.org/officeDocument/2006/relationships/tags" Target="../tags/tag277.xml"/><Relationship Id="rId15" Type="http://schemas.openxmlformats.org/officeDocument/2006/relationships/tags" Target="../tags/tag276.xml"/><Relationship Id="rId14" Type="http://schemas.openxmlformats.org/officeDocument/2006/relationships/tags" Target="../tags/tag275.xml"/><Relationship Id="rId13" Type="http://schemas.openxmlformats.org/officeDocument/2006/relationships/tags" Target="../tags/tag274.xml"/><Relationship Id="rId12" Type="http://schemas.openxmlformats.org/officeDocument/2006/relationships/tags" Target="../tags/tag273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94.xml"/><Relationship Id="rId7" Type="http://schemas.openxmlformats.org/officeDocument/2006/relationships/image" Target="../media/image4.png"/><Relationship Id="rId6" Type="http://schemas.openxmlformats.org/officeDocument/2006/relationships/tags" Target="../tags/tag293.xml"/><Relationship Id="rId5" Type="http://schemas.openxmlformats.org/officeDocument/2006/relationships/image" Target="../media/image3.png"/><Relationship Id="rId4" Type="http://schemas.openxmlformats.org/officeDocument/2006/relationships/tags" Target="../tags/tag292.xml"/><Relationship Id="rId3" Type="http://schemas.openxmlformats.org/officeDocument/2006/relationships/image" Target="../media/image2.png"/><Relationship Id="rId2" Type="http://schemas.openxmlformats.org/officeDocument/2006/relationships/tags" Target="../tags/tag291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297.xml"/><Relationship Id="rId13" Type="http://schemas.openxmlformats.org/officeDocument/2006/relationships/tags" Target="../tags/tag296.xml"/><Relationship Id="rId12" Type="http://schemas.openxmlformats.org/officeDocument/2006/relationships/tags" Target="../tags/tag295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303.xml"/><Relationship Id="rId7" Type="http://schemas.openxmlformats.org/officeDocument/2006/relationships/image" Target="../media/image9.png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10.xml"/><Relationship Id="rId8" Type="http://schemas.openxmlformats.org/officeDocument/2006/relationships/tags" Target="../tags/tag309.xml"/><Relationship Id="rId7" Type="http://schemas.openxmlformats.org/officeDocument/2006/relationships/tags" Target="../tags/tag308.xml"/><Relationship Id="rId6" Type="http://schemas.openxmlformats.org/officeDocument/2006/relationships/tags" Target="../tags/tag307.xml"/><Relationship Id="rId5" Type="http://schemas.openxmlformats.org/officeDocument/2006/relationships/image" Target="../media/image9.png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312.xml"/><Relationship Id="rId12" Type="http://schemas.openxmlformats.org/officeDocument/2006/relationships/image" Target="../media/image10.png"/><Relationship Id="rId11" Type="http://schemas.openxmlformats.org/officeDocument/2006/relationships/tags" Target="../tags/tag311.xml"/><Relationship Id="rId10" Type="http://schemas.openxmlformats.org/officeDocument/2006/relationships/hyperlink" Target="PPT&#20351;&#29992;&#35270;&#39057;&#65288;&#20840;&#29983;&#21629;&#21608;&#26399;&#65289;\2020&#28040;&#38450;%20&#23567;&#28779;&#24555;&#36305;%20&#27987;&#28895;&#20851;&#38376;_10.12.mp4" TargetMode="Externa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39.xml"/><Relationship Id="rId7" Type="http://schemas.openxmlformats.org/officeDocument/2006/relationships/image" Target="../media/image4.png"/><Relationship Id="rId6" Type="http://schemas.openxmlformats.org/officeDocument/2006/relationships/tags" Target="../tags/tag138.xml"/><Relationship Id="rId5" Type="http://schemas.openxmlformats.org/officeDocument/2006/relationships/image" Target="../media/image3.png"/><Relationship Id="rId4" Type="http://schemas.openxmlformats.org/officeDocument/2006/relationships/tags" Target="../tags/tag137.xm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29.xml"/><Relationship Id="rId25" Type="http://schemas.openxmlformats.org/officeDocument/2006/relationships/tags" Target="../tags/tag153.xml"/><Relationship Id="rId24" Type="http://schemas.openxmlformats.org/officeDocument/2006/relationships/tags" Target="../tags/tag152.xml"/><Relationship Id="rId23" Type="http://schemas.openxmlformats.org/officeDocument/2006/relationships/tags" Target="../tags/tag151.xml"/><Relationship Id="rId22" Type="http://schemas.openxmlformats.org/officeDocument/2006/relationships/tags" Target="../tags/tag150.xml"/><Relationship Id="rId21" Type="http://schemas.openxmlformats.org/officeDocument/2006/relationships/tags" Target="../tags/tag149.xml"/><Relationship Id="rId20" Type="http://schemas.openxmlformats.org/officeDocument/2006/relationships/tags" Target="../tags/tag148.xml"/><Relationship Id="rId2" Type="http://schemas.openxmlformats.org/officeDocument/2006/relationships/tags" Target="../tags/tag136.xml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image" Target="../media/image9.png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2" Type="http://schemas.openxmlformats.org/officeDocument/2006/relationships/slideLayout" Target="../slideLayouts/slideLayout17.xml"/><Relationship Id="rId11" Type="http://schemas.openxmlformats.org/officeDocument/2006/relationships/tags" Target="../tags/tag321.xml"/><Relationship Id="rId10" Type="http://schemas.openxmlformats.org/officeDocument/2006/relationships/tags" Target="../tags/tag320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tags" Target="../tags/tag327.xml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image" Target="../media/image9.png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31.xml"/><Relationship Id="rId14" Type="http://schemas.openxmlformats.org/officeDocument/2006/relationships/tags" Target="../tags/tag330.xml"/><Relationship Id="rId13" Type="http://schemas.openxmlformats.org/officeDocument/2006/relationships/image" Target="../media/image13.png"/><Relationship Id="rId12" Type="http://schemas.openxmlformats.org/officeDocument/2006/relationships/image" Target="../media/image12.jpeg"/><Relationship Id="rId11" Type="http://schemas.openxmlformats.org/officeDocument/2006/relationships/tags" Target="../tags/tag329.xml"/><Relationship Id="rId10" Type="http://schemas.openxmlformats.org/officeDocument/2006/relationships/image" Target="../media/image11.jpe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38.xml"/><Relationship Id="rId8" Type="http://schemas.openxmlformats.org/officeDocument/2006/relationships/tags" Target="../tags/tag337.xml"/><Relationship Id="rId7" Type="http://schemas.openxmlformats.org/officeDocument/2006/relationships/tags" Target="../tags/tag336.xml"/><Relationship Id="rId6" Type="http://schemas.openxmlformats.org/officeDocument/2006/relationships/tags" Target="../tags/tag335.xml"/><Relationship Id="rId5" Type="http://schemas.openxmlformats.org/officeDocument/2006/relationships/image" Target="../media/image9.png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332.xml"/><Relationship Id="rId19" Type="http://schemas.openxmlformats.org/officeDocument/2006/relationships/tags" Target="../tags/tag344.xml"/><Relationship Id="rId18" Type="http://schemas.openxmlformats.org/officeDocument/2006/relationships/tags" Target="../tags/tag343.xml"/><Relationship Id="rId17" Type="http://schemas.openxmlformats.org/officeDocument/2006/relationships/image" Target="../media/image15.png"/><Relationship Id="rId16" Type="http://schemas.openxmlformats.org/officeDocument/2006/relationships/tags" Target="../tags/tag342.xml"/><Relationship Id="rId15" Type="http://schemas.openxmlformats.org/officeDocument/2006/relationships/hyperlink" Target="PPT&#20351;&#29992;&#35270;&#39057;&#65288;&#20840;&#29983;&#21629;&#21608;&#26399;&#65289;\2020&#28040;&#38450;%20&#23567;&#28779;&#24555;&#36305;%20&#27987;&#28895;&#20851;&#38376;_10.12.mp4" TargetMode="External"/><Relationship Id="rId14" Type="http://schemas.openxmlformats.org/officeDocument/2006/relationships/image" Target="../media/image14.png"/><Relationship Id="rId13" Type="http://schemas.openxmlformats.org/officeDocument/2006/relationships/tags" Target="../tags/tag341.xml"/><Relationship Id="rId12" Type="http://schemas.openxmlformats.org/officeDocument/2006/relationships/hyperlink" Target="PPT&#20351;&#29992;&#35270;&#39057;&#65288;&#20840;&#29983;&#21629;&#21608;&#26399;&#65289;\&#25552;&#25300;&#25569;&#21387;&#65288;&#28781;&#28779;&#22120;&#20351;&#29992;&#65289;.mp4" TargetMode="External"/><Relationship Id="rId11" Type="http://schemas.openxmlformats.org/officeDocument/2006/relationships/tags" Target="../tags/tag340.xml"/><Relationship Id="rId10" Type="http://schemas.openxmlformats.org/officeDocument/2006/relationships/tags" Target="../tags/tag339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51.xml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image" Target="../media/image9.png"/><Relationship Id="rId5" Type="http://schemas.openxmlformats.org/officeDocument/2006/relationships/tags" Target="../tags/tag348.xml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hyperlink" Target="&#27849;&#24030;&#26187;&#27743;&#38472;&#22509;&#35199;&#22338;&#26449;&#33258;&#24314;&#25151;&#28779;&#28798;&#35686;&#31034;&#29255;.mpg" TargetMode="External"/><Relationship Id="rId7" Type="http://schemas.openxmlformats.org/officeDocument/2006/relationships/tags" Target="../tags/tag356.xml"/><Relationship Id="rId6" Type="http://schemas.openxmlformats.org/officeDocument/2006/relationships/image" Target="../media/image9.png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357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64.xml"/><Relationship Id="rId8" Type="http://schemas.openxmlformats.org/officeDocument/2006/relationships/tags" Target="../tags/tag363.xml"/><Relationship Id="rId7" Type="http://schemas.openxmlformats.org/officeDocument/2006/relationships/tags" Target="../tags/tag362.xml"/><Relationship Id="rId6" Type="http://schemas.openxmlformats.org/officeDocument/2006/relationships/image" Target="../media/image9.png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368.xml"/><Relationship Id="rId12" Type="http://schemas.openxmlformats.org/officeDocument/2006/relationships/tags" Target="../tags/tag367.xml"/><Relationship Id="rId11" Type="http://schemas.openxmlformats.org/officeDocument/2006/relationships/tags" Target="../tags/tag366.xml"/><Relationship Id="rId10" Type="http://schemas.openxmlformats.org/officeDocument/2006/relationships/tags" Target="../tags/tag365.xml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374.xml"/><Relationship Id="rId7" Type="http://schemas.openxmlformats.org/officeDocument/2006/relationships/tags" Target="../tags/tag373.xml"/><Relationship Id="rId6" Type="http://schemas.openxmlformats.org/officeDocument/2006/relationships/image" Target="../media/image9.png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" Type="http://schemas.openxmlformats.org/officeDocument/2006/relationships/tags" Target="../tags/tag369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375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82.xml"/><Relationship Id="rId8" Type="http://schemas.openxmlformats.org/officeDocument/2006/relationships/tags" Target="../tags/tag381.xml"/><Relationship Id="rId7" Type="http://schemas.openxmlformats.org/officeDocument/2006/relationships/tags" Target="../tags/tag380.xml"/><Relationship Id="rId6" Type="http://schemas.openxmlformats.org/officeDocument/2006/relationships/image" Target="../media/image9.png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384.xml"/><Relationship Id="rId12" Type="http://schemas.openxmlformats.org/officeDocument/2006/relationships/image" Target="../media/image19.png"/><Relationship Id="rId11" Type="http://schemas.openxmlformats.org/officeDocument/2006/relationships/tags" Target="../tags/tag383.xml"/><Relationship Id="rId10" Type="http://schemas.openxmlformats.org/officeDocument/2006/relationships/image" Target="../media/image18.png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391.xml"/><Relationship Id="rId8" Type="http://schemas.openxmlformats.org/officeDocument/2006/relationships/tags" Target="../tags/tag390.xml"/><Relationship Id="rId7" Type="http://schemas.openxmlformats.org/officeDocument/2006/relationships/tags" Target="../tags/tag389.xml"/><Relationship Id="rId6" Type="http://schemas.openxmlformats.org/officeDocument/2006/relationships/image" Target="../media/image9.png"/><Relationship Id="rId5" Type="http://schemas.openxmlformats.org/officeDocument/2006/relationships/tags" Target="../tags/tag388.xml"/><Relationship Id="rId4" Type="http://schemas.openxmlformats.org/officeDocument/2006/relationships/tags" Target="../tags/tag387.xml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395.xml"/><Relationship Id="rId15" Type="http://schemas.openxmlformats.org/officeDocument/2006/relationships/image" Target="../media/image22.jpeg"/><Relationship Id="rId14" Type="http://schemas.openxmlformats.org/officeDocument/2006/relationships/tags" Target="../tags/tag394.xml"/><Relationship Id="rId13" Type="http://schemas.openxmlformats.org/officeDocument/2006/relationships/image" Target="../media/image21.jpeg"/><Relationship Id="rId12" Type="http://schemas.openxmlformats.org/officeDocument/2006/relationships/tags" Target="../tags/tag393.xml"/><Relationship Id="rId11" Type="http://schemas.openxmlformats.org/officeDocument/2006/relationships/image" Target="../media/image20.jpeg"/><Relationship Id="rId10" Type="http://schemas.openxmlformats.org/officeDocument/2006/relationships/tags" Target="../tags/tag392.xml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tags" Target="../tags/tag401.xml"/><Relationship Id="rId7" Type="http://schemas.openxmlformats.org/officeDocument/2006/relationships/tags" Target="../tags/tag400.xml"/><Relationship Id="rId6" Type="http://schemas.openxmlformats.org/officeDocument/2006/relationships/image" Target="../media/image9.png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403.xml"/><Relationship Id="rId11" Type="http://schemas.openxmlformats.org/officeDocument/2006/relationships/image" Target="../media/image24.png"/><Relationship Id="rId10" Type="http://schemas.openxmlformats.org/officeDocument/2006/relationships/tags" Target="../tags/tag402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57.xml"/><Relationship Id="rId7" Type="http://schemas.openxmlformats.org/officeDocument/2006/relationships/image" Target="../media/image4.png"/><Relationship Id="rId6" Type="http://schemas.openxmlformats.org/officeDocument/2006/relationships/tags" Target="../tags/tag156.xml"/><Relationship Id="rId5" Type="http://schemas.openxmlformats.org/officeDocument/2006/relationships/image" Target="../media/image3.png"/><Relationship Id="rId4" Type="http://schemas.openxmlformats.org/officeDocument/2006/relationships/tags" Target="../tags/tag155.xml"/><Relationship Id="rId3" Type="http://schemas.openxmlformats.org/officeDocument/2006/relationships/image" Target="../media/image2.png"/><Relationship Id="rId2" Type="http://schemas.openxmlformats.org/officeDocument/2006/relationships/tags" Target="../tags/tag154.xml"/><Relationship Id="rId13" Type="http://schemas.openxmlformats.org/officeDocument/2006/relationships/slideLayout" Target="../slideLayouts/slideLayout29.xml"/><Relationship Id="rId12" Type="http://schemas.openxmlformats.org/officeDocument/2006/relationships/tags" Target="../tags/tag158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409.xml"/><Relationship Id="rId7" Type="http://schemas.openxmlformats.org/officeDocument/2006/relationships/tags" Target="../tags/tag408.xml"/><Relationship Id="rId6" Type="http://schemas.openxmlformats.org/officeDocument/2006/relationships/tags" Target="../tags/tag407.xml"/><Relationship Id="rId5" Type="http://schemas.openxmlformats.org/officeDocument/2006/relationships/tags" Target="../tags/tag406.xml"/><Relationship Id="rId4" Type="http://schemas.openxmlformats.org/officeDocument/2006/relationships/image" Target="../media/image9.png"/><Relationship Id="rId3" Type="http://schemas.openxmlformats.org/officeDocument/2006/relationships/tags" Target="../tags/tag405.xml"/><Relationship Id="rId2" Type="http://schemas.openxmlformats.org/officeDocument/2006/relationships/tags" Target="../tags/tag404.xml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image" Target="../media/image25.png"/><Relationship Id="rId7" Type="http://schemas.openxmlformats.org/officeDocument/2006/relationships/tags" Target="../tags/tag414.xml"/><Relationship Id="rId6" Type="http://schemas.openxmlformats.org/officeDocument/2006/relationships/image" Target="../media/image9.png"/><Relationship Id="rId5" Type="http://schemas.openxmlformats.org/officeDocument/2006/relationships/tags" Target="../tags/tag413.xml"/><Relationship Id="rId4" Type="http://schemas.openxmlformats.org/officeDocument/2006/relationships/tags" Target="../tags/tag412.xml"/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2" Type="http://schemas.openxmlformats.org/officeDocument/2006/relationships/slideLayout" Target="../slideLayouts/slideLayout17.xml"/><Relationship Id="rId11" Type="http://schemas.openxmlformats.org/officeDocument/2006/relationships/tags" Target="../tags/tag416.xml"/><Relationship Id="rId10" Type="http://schemas.openxmlformats.org/officeDocument/2006/relationships/image" Target="../media/image26.png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420.xml"/><Relationship Id="rId7" Type="http://schemas.openxmlformats.org/officeDocument/2006/relationships/image" Target="../media/image4.png"/><Relationship Id="rId6" Type="http://schemas.openxmlformats.org/officeDocument/2006/relationships/tags" Target="../tags/tag419.xml"/><Relationship Id="rId5" Type="http://schemas.openxmlformats.org/officeDocument/2006/relationships/image" Target="../media/image3.png"/><Relationship Id="rId4" Type="http://schemas.openxmlformats.org/officeDocument/2006/relationships/tags" Target="../tags/tag418.xml"/><Relationship Id="rId3" Type="http://schemas.openxmlformats.org/officeDocument/2006/relationships/image" Target="../media/image2.png"/><Relationship Id="rId2" Type="http://schemas.openxmlformats.org/officeDocument/2006/relationships/tags" Target="../tags/tag417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423.xml"/><Relationship Id="rId13" Type="http://schemas.openxmlformats.org/officeDocument/2006/relationships/tags" Target="../tags/tag422.xml"/><Relationship Id="rId12" Type="http://schemas.openxmlformats.org/officeDocument/2006/relationships/tags" Target="../tags/tag421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430.xml"/><Relationship Id="rId8" Type="http://schemas.openxmlformats.org/officeDocument/2006/relationships/image" Target="../media/image27.png"/><Relationship Id="rId7" Type="http://schemas.openxmlformats.org/officeDocument/2006/relationships/tags" Target="../tags/tag429.xml"/><Relationship Id="rId6" Type="http://schemas.openxmlformats.org/officeDocument/2006/relationships/tags" Target="../tags/tag428.xml"/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0" Type="http://schemas.openxmlformats.org/officeDocument/2006/relationships/slideLayout" Target="../slideLayouts/slideLayout29.xml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434.xml"/><Relationship Id="rId7" Type="http://schemas.openxmlformats.org/officeDocument/2006/relationships/image" Target="../media/image4.png"/><Relationship Id="rId6" Type="http://schemas.openxmlformats.org/officeDocument/2006/relationships/tags" Target="../tags/tag433.xml"/><Relationship Id="rId5" Type="http://schemas.openxmlformats.org/officeDocument/2006/relationships/image" Target="../media/image3.png"/><Relationship Id="rId4" Type="http://schemas.openxmlformats.org/officeDocument/2006/relationships/tags" Target="../tags/tag432.xml"/><Relationship Id="rId3" Type="http://schemas.openxmlformats.org/officeDocument/2006/relationships/image" Target="../media/image2.png"/><Relationship Id="rId2" Type="http://schemas.openxmlformats.org/officeDocument/2006/relationships/tags" Target="../tags/tag431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437.xml"/><Relationship Id="rId13" Type="http://schemas.openxmlformats.org/officeDocument/2006/relationships/image" Target="../media/image7.png"/><Relationship Id="rId12" Type="http://schemas.openxmlformats.org/officeDocument/2006/relationships/tags" Target="../tags/tag436.xml"/><Relationship Id="rId11" Type="http://schemas.openxmlformats.org/officeDocument/2006/relationships/image" Target="../media/image6.png"/><Relationship Id="rId10" Type="http://schemas.openxmlformats.org/officeDocument/2006/relationships/tags" Target="../tags/tag435.xml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tags" Target="../tags/tag441.xml"/><Relationship Id="rId6" Type="http://schemas.openxmlformats.org/officeDocument/2006/relationships/image" Target="../media/image4.png"/><Relationship Id="rId5" Type="http://schemas.openxmlformats.org/officeDocument/2006/relationships/tags" Target="../tags/tag440.xml"/><Relationship Id="rId4" Type="http://schemas.openxmlformats.org/officeDocument/2006/relationships/image" Target="../media/image3.png"/><Relationship Id="rId3" Type="http://schemas.openxmlformats.org/officeDocument/2006/relationships/tags" Target="../tags/tag439.xml"/><Relationship Id="rId2" Type="http://schemas.openxmlformats.org/officeDocument/2006/relationships/image" Target="../media/image2.png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445.xml"/><Relationship Id="rId13" Type="http://schemas.openxmlformats.org/officeDocument/2006/relationships/tags" Target="../tags/tag444.xml"/><Relationship Id="rId12" Type="http://schemas.openxmlformats.org/officeDocument/2006/relationships/tags" Target="../tags/tag443.xml"/><Relationship Id="rId11" Type="http://schemas.openxmlformats.org/officeDocument/2006/relationships/image" Target="../media/image7.png"/><Relationship Id="rId10" Type="http://schemas.openxmlformats.org/officeDocument/2006/relationships/tags" Target="../tags/tag442.xml"/><Relationship Id="rId1" Type="http://schemas.openxmlformats.org/officeDocument/2006/relationships/tags" Target="../tags/tag43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image" Target="../media/image9.png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image" Target="../media/image9.png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image" Target="../media/image9.png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85.xml"/><Relationship Id="rId17" Type="http://schemas.openxmlformats.org/officeDocument/2006/relationships/tags" Target="../tags/tag184.xml"/><Relationship Id="rId16" Type="http://schemas.openxmlformats.org/officeDocument/2006/relationships/tags" Target="../tags/tag183.xml"/><Relationship Id="rId15" Type="http://schemas.openxmlformats.org/officeDocument/2006/relationships/tags" Target="../tags/tag182.xml"/><Relationship Id="rId14" Type="http://schemas.openxmlformats.org/officeDocument/2006/relationships/tags" Target="../tags/tag181.xml"/><Relationship Id="rId13" Type="http://schemas.openxmlformats.org/officeDocument/2006/relationships/tags" Target="../tags/tag180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image" Target="../media/image9.png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00.xml"/><Relationship Id="rId16" Type="http://schemas.openxmlformats.org/officeDocument/2006/relationships/tags" Target="../tags/tag199.xml"/><Relationship Id="rId15" Type="http://schemas.openxmlformats.org/officeDocument/2006/relationships/tags" Target="../tags/tag198.xml"/><Relationship Id="rId14" Type="http://schemas.openxmlformats.org/officeDocument/2006/relationships/tags" Target="../tags/tag197.xml"/><Relationship Id="rId13" Type="http://schemas.openxmlformats.org/officeDocument/2006/relationships/tags" Target="../tags/tag196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image" Target="../media/image9.png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16.xml"/><Relationship Id="rId17" Type="http://schemas.openxmlformats.org/officeDocument/2006/relationships/tags" Target="../tags/tag215.xml"/><Relationship Id="rId16" Type="http://schemas.openxmlformats.org/officeDocument/2006/relationships/tags" Target="../tags/tag214.xml"/><Relationship Id="rId15" Type="http://schemas.openxmlformats.org/officeDocument/2006/relationships/tags" Target="../tags/tag213.xml"/><Relationship Id="rId14" Type="http://schemas.openxmlformats.org/officeDocument/2006/relationships/tags" Target="../tags/tag212.xml"/><Relationship Id="rId13" Type="http://schemas.openxmlformats.org/officeDocument/2006/relationships/tags" Target="../tags/tag211.xml"/><Relationship Id="rId12" Type="http://schemas.openxmlformats.org/officeDocument/2006/relationships/tags" Target="../tags/tag210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image" Target="../media/image9.png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5684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sp>
        <p:nvSpPr>
          <p:cNvPr id="6" name="文本框 5" descr="7b0a20202020227461726765744d6f64756c65223a202270726f636573734f6e6c696e65466f6e7473220a7d0a"/>
          <p:cNvSpPr txBox="1"/>
          <p:nvPr>
            <p:custDataLst>
              <p:tags r:id="rId10"/>
            </p:custDataLst>
          </p:nvPr>
        </p:nvSpPr>
        <p:spPr>
          <a:xfrm>
            <a:off x="2005965" y="2069465"/>
            <a:ext cx="8180070" cy="573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600" dirty="0">
                <a:solidFill>
                  <a:schemeClr val="accent1"/>
                </a:solidFill>
                <a:latin typeface="+mn-ea"/>
              </a:rPr>
              <a:t>全生命周期消防宣传教</a:t>
            </a:r>
            <a:r>
              <a:rPr lang="zh-CN" altLang="en-US" sz="3600" dirty="0" smtClean="0">
                <a:solidFill>
                  <a:schemeClr val="accent1"/>
                </a:solidFill>
                <a:latin typeface="+mn-ea"/>
              </a:rPr>
              <a:t>育培</a:t>
            </a:r>
            <a:r>
              <a:rPr lang="zh-CN" altLang="en-US" sz="3600" dirty="0">
                <a:solidFill>
                  <a:schemeClr val="accent1"/>
                </a:solidFill>
                <a:latin typeface="+mn-ea"/>
              </a:rPr>
              <a:t>训攻坚行</a:t>
            </a:r>
            <a:r>
              <a:rPr lang="zh-CN" altLang="en-US" sz="3600" dirty="0" smtClean="0">
                <a:solidFill>
                  <a:schemeClr val="accent1"/>
                </a:solidFill>
                <a:latin typeface="+mn-ea"/>
              </a:rPr>
              <a:t>动</a:t>
            </a:r>
            <a:endParaRPr lang="en-US" altLang="zh-CN" sz="3600" dirty="0" smtClean="0">
              <a:solidFill>
                <a:schemeClr val="accent1"/>
              </a:solidFill>
              <a:latin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36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</a:t>
            </a:r>
            <a:r>
              <a:rPr lang="zh-CN" altLang="en-US" sz="3600" dirty="0">
                <a:solidFill>
                  <a:schemeClr val="accent1"/>
                </a:solidFill>
                <a:latin typeface="+mn-ea"/>
              </a:rPr>
              <a:t>         </a:t>
            </a:r>
            <a:r>
              <a:rPr lang="zh-CN" altLang="en-US" sz="36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</a:t>
            </a:r>
            <a:endParaRPr lang="zh-CN" altLang="en-US" sz="3600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23544" y="3897840"/>
            <a:ext cx="2904599" cy="2904599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847408" y="3065780"/>
            <a:ext cx="104971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 b="1">
                <a:solidFill>
                  <a:schemeClr val="accent1"/>
                </a:solidFill>
              </a:rPr>
              <a:t>社会单位消防安全宣导员培训</a:t>
            </a:r>
            <a:endParaRPr lang="zh-CN" altLang="en-US" sz="6000" b="1">
              <a:solidFill>
                <a:schemeClr val="accent1"/>
              </a:solidFill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157605" y="2723515"/>
            <a:ext cx="9876790" cy="31407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1157605" y="1372235"/>
            <a:ext cx="987679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2400" b="1" dirty="0">
                <a:solidFill>
                  <a:schemeClr val="accent1"/>
                </a:solidFill>
              </a:rPr>
              <a:t>新修订的《福建省消防条例》（2023年9月1日起施行），对单位消防安全培训和演练工作做了进一步明确：</a:t>
            </a:r>
            <a:r>
              <a:rPr lang="zh-CN" altLang="en-US" sz="2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 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1261110" y="2774950"/>
            <a:ext cx="9669780" cy="2750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lnSpc>
                <a:spcPct val="18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应当定期组织消防安全责任人、消防安全管理人，消防设施安装、检测、维修人员以及消防控制室的值班操作人员，进行电焊、气焊、气割等具有火灾危险作业的人员，易燃易爆危险品生产、储存、运输、销售单位的从业人员，物业服务人聘用的保安人员、人员密集场所工作人员，公共交通工具工作人员，其他依照规定应当接受消防安全培训的人员等参加消防安全培训。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2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1157605" y="937260"/>
            <a:ext cx="9876790" cy="46723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4"/>
            </p:custDataLst>
          </p:nvPr>
        </p:nvSpPr>
        <p:spPr>
          <a:xfrm>
            <a:off x="1338263" y="1130300"/>
            <a:ext cx="9620885" cy="4027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lnSpc>
                <a:spcPct val="210000"/>
              </a:lnSpc>
              <a:buFont typeface="Wingdings" panose="05000000000000000000" charset="0"/>
              <a:buChar char="l"/>
            </a:pPr>
            <a:r>
              <a:rPr lang="zh-CN" altLang="en-US" sz="2000" dirty="0">
                <a:ln>
                  <a:noFill/>
                </a:ln>
                <a:solidFill>
                  <a:schemeClr val="accent1"/>
                </a:solidFill>
                <a:latin typeface="+mn-ea"/>
              </a:rPr>
              <a:t>单位应当按照国家有关规定制定本单位灭火和应急疏散预案，定期组织消防演练。  </a:t>
            </a:r>
            <a:endParaRPr lang="zh-CN" altLang="en-US" sz="2000" dirty="0">
              <a:ln>
                <a:noFill/>
              </a:ln>
              <a:solidFill>
                <a:schemeClr val="accent1"/>
              </a:solidFill>
              <a:latin typeface="+mn-ea"/>
            </a:endParaRPr>
          </a:p>
          <a:p>
            <a:pPr marL="342900" indent="-342900" algn="l">
              <a:lnSpc>
                <a:spcPct val="210000"/>
              </a:lnSpc>
              <a:buFont typeface="Wingdings" panose="05000000000000000000" charset="0"/>
              <a:buChar char="l"/>
            </a:pPr>
            <a:r>
              <a:rPr lang="zh-CN" altLang="en-US" sz="2000" dirty="0">
                <a:ln>
                  <a:noFill/>
                </a:ln>
                <a:solidFill>
                  <a:schemeClr val="accent1"/>
                </a:solidFill>
                <a:latin typeface="+mn-ea"/>
                <a:sym typeface="+mn-ea"/>
              </a:rPr>
              <a:t>人员密集场所的经营者或者管理者，应当组织员工开展有针对性的消防演练，培训员工在火灾发生时组织、引导在场人员有序疏散的技能。</a:t>
            </a:r>
            <a:r>
              <a:rPr lang="zh-CN" altLang="en-US" sz="2000" dirty="0">
                <a:ln>
                  <a:noFill/>
                </a:ln>
                <a:solidFill>
                  <a:schemeClr val="accent1"/>
                </a:solidFill>
                <a:latin typeface="+mn-ea"/>
              </a:rPr>
              <a:t> </a:t>
            </a:r>
            <a:endParaRPr lang="zh-CN" altLang="en-US" sz="2000" dirty="0">
              <a:ln>
                <a:noFill/>
              </a:ln>
              <a:solidFill>
                <a:schemeClr val="accent1"/>
              </a:solidFill>
              <a:latin typeface="+mn-ea"/>
            </a:endParaRPr>
          </a:p>
          <a:p>
            <a:pPr marL="342900" indent="-342900" algn="l">
              <a:lnSpc>
                <a:spcPct val="210000"/>
              </a:lnSpc>
              <a:buFont typeface="Wingdings" panose="05000000000000000000" charset="0"/>
              <a:buChar char="l"/>
            </a:pPr>
            <a:r>
              <a:rPr lang="zh-CN" altLang="en-US" sz="2000" dirty="0">
                <a:ln>
                  <a:noFill/>
                </a:ln>
                <a:solidFill>
                  <a:schemeClr val="accent1"/>
                </a:solidFill>
                <a:latin typeface="+mn-ea"/>
              </a:rPr>
              <a:t>托儿所、幼儿园、中小学校、敬老院、养老院、福利院、医院等单位的灭火和应急疏散预案，应当包含火灾发生时保护婴幼儿、学生、老人、残疾人、病人的相应措施。</a:t>
            </a:r>
            <a:endParaRPr lang="zh-CN" altLang="en-US" sz="2000" b="1" dirty="0" smtClean="0">
              <a:ln>
                <a:noFill/>
              </a:ln>
              <a:solidFill>
                <a:schemeClr val="accent1"/>
              </a:solidFill>
              <a:latin typeface="+mn-ea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951548" y="600075"/>
            <a:ext cx="4619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延伸到个人层面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548005" y="3835400"/>
            <a:ext cx="11014710" cy="217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4"/>
            </p:custDataLst>
          </p:nvPr>
        </p:nvSpPr>
        <p:spPr>
          <a:xfrm>
            <a:off x="680085" y="4145915"/>
            <a:ext cx="10656570" cy="499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10000"/>
              </a:lnSpc>
            </a:pPr>
            <a:r>
              <a:rPr lang="zh-CN" sz="2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全生命周期工作是</a:t>
            </a:r>
            <a:r>
              <a:rPr 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落实个人工作职责的具体方法和具体任务</a:t>
            </a:r>
            <a:r>
              <a:rPr lang="zh-CN" sz="2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，不是</a:t>
            </a:r>
            <a:r>
              <a:rPr 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额外的</a:t>
            </a:r>
            <a:r>
              <a:rPr lang="zh-CN" sz="2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、</a:t>
            </a:r>
            <a:r>
              <a:rPr 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附加的工</a:t>
            </a:r>
            <a:r>
              <a:rPr lang="zh-CN" sz="2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作任务。</a:t>
            </a:r>
            <a:r>
              <a:rPr lang="zh-CN" altLang="en-US" sz="2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680085" y="4918075"/>
            <a:ext cx="10656570" cy="1094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sz="2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全民全覆盖目标，对于单位来说就是，覆盖全体员工。即便是单位人员较多，可科学合理安排，分批次开展。</a:t>
            </a:r>
            <a:endParaRPr lang="zh-CN" sz="20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苹方 特粗" panose="020B0800000000000000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6"/>
            </p:custDataLst>
          </p:nvPr>
        </p:nvSpPr>
        <p:spPr>
          <a:xfrm>
            <a:off x="1289685" y="1414145"/>
            <a:ext cx="2902585" cy="5410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1420178" y="1439863"/>
            <a:ext cx="2641600" cy="489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1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负责消防安全工作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862445" y="1439545"/>
            <a:ext cx="2901950" cy="541020"/>
            <a:chOff x="10590" y="2267"/>
            <a:chExt cx="4570" cy="852"/>
          </a:xfrm>
        </p:grpSpPr>
        <p:sp>
          <p:nvSpPr>
            <p:cNvPr id="20" name="圆角矩形 19"/>
            <p:cNvSpPr/>
            <p:nvPr>
              <p:custDataLst>
                <p:tags r:id="rId8"/>
              </p:custDataLst>
            </p:nvPr>
          </p:nvSpPr>
          <p:spPr>
            <a:xfrm>
              <a:off x="10590" y="2267"/>
              <a:ext cx="4571" cy="85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8" name="文本框 7" descr="7b0a20202020227461726765744d6f64756c65223a202270726f636573734f6e6c696e65466f6e7473220a7d0a"/>
            <p:cNvSpPr txBox="1"/>
            <p:nvPr>
              <p:custDataLst>
                <p:tags r:id="rId9"/>
              </p:custDataLst>
            </p:nvPr>
          </p:nvSpPr>
          <p:spPr>
            <a:xfrm>
              <a:off x="10746" y="2409"/>
              <a:ext cx="4214" cy="5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lnSpc>
                  <a:spcPct val="90000"/>
                </a:lnSpc>
              </a:pPr>
              <a:r>
                <a:rPr lang="zh-CN" sz="24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基层消防安全管理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</a:t>
              </a:r>
              <a:endPara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sp>
        <p:nvSpPr>
          <p:cNvPr id="11" name="右箭头 10"/>
          <p:cNvSpPr/>
          <p:nvPr/>
        </p:nvSpPr>
        <p:spPr>
          <a:xfrm>
            <a:off x="5097145" y="1955165"/>
            <a:ext cx="1346835" cy="640715"/>
          </a:xfrm>
          <a:prstGeom prst="rightArrow">
            <a:avLst>
              <a:gd name="adj1" fmla="val 50000"/>
              <a:gd name="adj2" fmla="val 329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 descr="7b0a20202020227461726765744d6f64756c65223a202270726f636573734f6e6c696e65466f6e7473220a7d0a"/>
          <p:cNvSpPr txBox="1"/>
          <p:nvPr>
            <p:custDataLst>
              <p:tags r:id="rId10"/>
            </p:custDataLst>
          </p:nvPr>
        </p:nvSpPr>
        <p:spPr>
          <a:xfrm>
            <a:off x="5180330" y="1800225"/>
            <a:ext cx="1093470" cy="264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90000"/>
              </a:lnSpc>
            </a:pPr>
            <a:r>
              <a:rPr lang="zh-CN" sz="1600" b="1" dirty="0">
                <a:solidFill>
                  <a:srgbClr val="577CCE"/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rPr>
              <a:t>法定职责</a:t>
            </a:r>
            <a:endParaRPr lang="zh-CN" altLang="en-US" sz="1600" b="1" dirty="0" smtClean="0">
              <a:solidFill>
                <a:srgbClr val="577CCE"/>
              </a:solidFill>
              <a:latin typeface="苹方 中等" panose="020B0400000000000000" charset="-122"/>
              <a:ea typeface="苹方 中等" panose="020B0400000000000000" charset="-122"/>
              <a:cs typeface="苹方 中等" panose="020B0400000000000000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261110" y="2755900"/>
            <a:ext cx="3376930" cy="541020"/>
            <a:chOff x="762" y="3894"/>
            <a:chExt cx="5318" cy="852"/>
          </a:xfrm>
        </p:grpSpPr>
        <p:sp>
          <p:nvSpPr>
            <p:cNvPr id="15" name="圆角矩形 14"/>
            <p:cNvSpPr/>
            <p:nvPr>
              <p:custDataLst>
                <p:tags r:id="rId13"/>
              </p:custDataLst>
            </p:nvPr>
          </p:nvSpPr>
          <p:spPr>
            <a:xfrm>
              <a:off x="762" y="3894"/>
              <a:ext cx="5147" cy="85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13" name="文本框 12" descr="7b0a20202020227461726765744d6f64756c65223a202270726f636573734f6e6c696e65466f6e7473220a7d0a"/>
            <p:cNvSpPr txBox="1"/>
            <p:nvPr>
              <p:custDataLst>
                <p:tags r:id="rId14"/>
              </p:custDataLst>
            </p:nvPr>
          </p:nvSpPr>
          <p:spPr>
            <a:xfrm>
              <a:off x="798" y="3968"/>
              <a:ext cx="5283" cy="70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lnSpc>
                  <a:spcPct val="110000"/>
                </a:lnSpc>
              </a:pPr>
              <a:r>
                <a:rPr lang="zh-CN" sz="24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具体实施消防安全工作</a:t>
              </a:r>
              <a:r>
                <a:rPr lang="zh-CN" altLang="en-US" sz="2400" b="1" dirty="0" smtClean="0">
                  <a:solidFill>
                    <a:schemeClr val="accent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</a:t>
              </a:r>
              <a:endParaRPr lang="zh-CN" altLang="en-US" sz="2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862445" y="2752090"/>
            <a:ext cx="2901950" cy="541020"/>
            <a:chOff x="10549" y="4334"/>
            <a:chExt cx="4570" cy="852"/>
          </a:xfrm>
        </p:grpSpPr>
        <p:sp>
          <p:nvSpPr>
            <p:cNvPr id="22" name="圆角矩形 21"/>
            <p:cNvSpPr/>
            <p:nvPr>
              <p:custDataLst>
                <p:tags r:id="rId15"/>
              </p:custDataLst>
            </p:nvPr>
          </p:nvSpPr>
          <p:spPr>
            <a:xfrm>
              <a:off x="10549" y="4334"/>
              <a:ext cx="4571" cy="85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24" name="文本框 23" descr="7b0a20202020227461726765744d6f64756c65223a202270726f636573734f6e6c696e65466f6e7473220a7d0a"/>
            <p:cNvSpPr txBox="1"/>
            <p:nvPr>
              <p:custDataLst>
                <p:tags r:id="rId16"/>
              </p:custDataLst>
            </p:nvPr>
          </p:nvSpPr>
          <p:spPr>
            <a:xfrm>
              <a:off x="10729" y="4414"/>
              <a:ext cx="4224" cy="6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lnSpc>
                  <a:spcPct val="100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消防安全宣传教育       </a:t>
              </a:r>
              <a:endPara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157605" y="3293110"/>
            <a:ext cx="9531350" cy="9569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1157605" y="2268220"/>
            <a:ext cx="2783205" cy="1024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sz="4400" b="1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第二</a:t>
            </a:r>
            <a:r>
              <a:rPr lang="zh-CN" altLang="en-US" sz="4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4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3490" y="3296920"/>
            <a:ext cx="93732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 b="1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全生命周期工作是防范化解安全风险的基础性工作，有利于减少火灾事故的发生</a:t>
            </a:r>
            <a:r>
              <a:rPr lang="zh-CN" sz="2800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。 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728345" y="1677670"/>
            <a:ext cx="10656570" cy="988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 algn="l">
              <a:lnSpc>
                <a:spcPct val="120000"/>
              </a:lnSpc>
              <a:buFont typeface="Wingdings" panose="05000000000000000000" charset="0"/>
              <a:buChar char="l"/>
            </a:pPr>
            <a:r>
              <a:rPr sz="2400" b="1" dirty="0">
                <a:solidFill>
                  <a:srgbClr val="11BEFF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全生命周期工作作为福建省“十四五”消防救援事业发展专项规划的重要工作，每年将确定工作任务和目标并进行定期督导问效、验收考评。  </a:t>
            </a:r>
            <a:r>
              <a:rPr lang="zh-CN" altLang="en-US" sz="20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</a:t>
            </a:r>
            <a:endParaRPr lang="zh-CN" altLang="en-US" sz="20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728345" y="4460240"/>
            <a:ext cx="10656570" cy="1050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 algn="l">
              <a:lnSpc>
                <a:spcPct val="130000"/>
              </a:lnSpc>
              <a:buFont typeface="Wingdings" panose="05000000000000000000" charset="0"/>
              <a:buChar char="l"/>
            </a:pPr>
            <a:r>
              <a:rPr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落实全生命周期工作，是防范化解安全风险的基础性工作，有利于减少火灾事故发生。</a:t>
            </a:r>
            <a:r>
              <a:rPr lang="zh-CN" altLang="en-US" sz="20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</a:t>
            </a:r>
            <a:endParaRPr lang="zh-CN" altLang="en-US" sz="20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728345" y="3250565"/>
            <a:ext cx="10656570" cy="625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 algn="l">
              <a:lnSpc>
                <a:spcPct val="140000"/>
              </a:lnSpc>
              <a:buFont typeface="Wingdings" panose="05000000000000000000" charset="0"/>
              <a:buChar char="l"/>
            </a:pPr>
            <a:r>
              <a:rPr sz="2400" b="1" dirty="0">
                <a:solidFill>
                  <a:srgbClr val="128EFE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增强单位员工消防安全意识，夯实单位“四个能力”建设。</a:t>
            </a:r>
            <a:r>
              <a:rPr lang="zh-CN" altLang="en-US" sz="20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</a:t>
            </a:r>
            <a:endParaRPr lang="zh-CN" altLang="en-US" sz="20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157605" y="3293110"/>
            <a:ext cx="9531350" cy="9569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1157605" y="2268220"/>
            <a:ext cx="2783205" cy="1024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sz="4400" b="1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第三</a:t>
            </a:r>
            <a:r>
              <a:rPr lang="zh-CN" altLang="en-US" sz="4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4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1240790" y="3355340"/>
            <a:ext cx="9179560" cy="894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10000"/>
              </a:lnSpc>
            </a:pPr>
            <a:r>
              <a:rPr lang="zh-CN" sz="2800" b="1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全生命周期工作与个人成长进步有着千丝万缕联系。   </a:t>
            </a:r>
            <a:r>
              <a:rPr lang="zh-CN" altLang="en-US" sz="36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</a:t>
            </a:r>
            <a:endParaRPr lang="zh-CN" altLang="en-US" sz="36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9" name="文本框 8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796925" y="1495425"/>
            <a:ext cx="1749425" cy="632460"/>
          </a:xfrm>
          <a:prstGeom prst="roundRect">
            <a:avLst>
              <a:gd name="adj" fmla="val 24297"/>
            </a:avLst>
          </a:prstGeom>
          <a:ln cap="rnd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工作责任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2678430" y="1811655"/>
            <a:ext cx="308610" cy="0"/>
          </a:xfrm>
          <a:prstGeom prst="straightConnector1">
            <a:avLst/>
          </a:prstGeom>
          <a:ln w="47625">
            <a:solidFill>
              <a:srgbClr val="577CC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3170555" y="1581785"/>
            <a:ext cx="2050415" cy="48069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 algn="l">
              <a:lnSpc>
                <a:spcPct val="100000"/>
              </a:lnSpc>
            </a:pPr>
            <a:r>
              <a:rPr lang="zh-CN" sz="22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亡人火灾倒查</a:t>
            </a:r>
            <a:endParaRPr lang="zh-CN" altLang="en-US" sz="22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2" name="文本框 11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5728970" y="1581785"/>
            <a:ext cx="3620770" cy="48069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 algn="l">
              <a:lnSpc>
                <a:spcPct val="100000"/>
              </a:lnSpc>
            </a:pPr>
            <a:r>
              <a:rPr lang="zh-CN" sz="22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“应覆盖未覆盖”/弄虚作假     </a:t>
            </a:r>
            <a:r>
              <a:rPr lang="zh-CN" altLang="en-US" sz="2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9912350" y="1561465"/>
            <a:ext cx="1426845" cy="500380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 algn="l">
              <a:lnSpc>
                <a:spcPct val="100000"/>
              </a:lnSpc>
            </a:pPr>
            <a:r>
              <a:rPr lang="zh-CN" sz="22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火灾追责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8" name="文本框 17" descr="7b0a20202020227461726765744d6f64756c65223a202270726f636573734f6e6c696e65466f6e7473220a7d0a"/>
          <p:cNvSpPr txBox="1"/>
          <p:nvPr>
            <p:custDataLst>
              <p:tags r:id="rId9"/>
            </p:custDataLst>
          </p:nvPr>
        </p:nvSpPr>
        <p:spPr>
          <a:xfrm>
            <a:off x="802640" y="3068320"/>
            <a:ext cx="1604010" cy="66040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lnSpc>
                <a:spcPct val="13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评优评先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9" name="文本框 18" descr="7b0a20202020227461726765744d6f64756c65223a202270726f636573734f6e6c696e65466f6e7473220a7d0a"/>
          <p:cNvSpPr txBox="1"/>
          <p:nvPr>
            <p:custDataLst>
              <p:tags r:id="rId10"/>
            </p:custDataLst>
          </p:nvPr>
        </p:nvSpPr>
        <p:spPr>
          <a:xfrm>
            <a:off x="3186430" y="2629535"/>
            <a:ext cx="1990090" cy="438785"/>
          </a:xfrm>
          <a:prstGeom prst="roundRect">
            <a:avLst/>
          </a:prstGeom>
          <a:solidFill>
            <a:srgbClr val="5999AF"/>
          </a:solidFill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主流媒体报道</a:t>
            </a:r>
            <a:endParaRPr lang="zh-CN" altLang="en-US" sz="20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3" name="文本框 22" descr="7b0a20202020227461726765744d6f64756c65223a202270726f636573734f6e6c696e65466f6e7473220a7d0a"/>
          <p:cNvSpPr txBox="1"/>
          <p:nvPr>
            <p:custDataLst>
              <p:tags r:id="rId11"/>
            </p:custDataLst>
          </p:nvPr>
        </p:nvSpPr>
        <p:spPr>
          <a:xfrm>
            <a:off x="802958" y="5135245"/>
            <a:ext cx="1535430" cy="6096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个人价值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7" name="文本框 26" descr="7b0a20202020227461726765744d6f64756c65223a202270726f636573734f6e6c696e65466f6e7473220a7d0a"/>
          <p:cNvSpPr txBox="1"/>
          <p:nvPr>
            <p:custDataLst>
              <p:tags r:id="rId12"/>
            </p:custDataLst>
          </p:nvPr>
        </p:nvSpPr>
        <p:spPr>
          <a:xfrm>
            <a:off x="6338570" y="2529840"/>
            <a:ext cx="5473700" cy="461010"/>
          </a:xfrm>
          <a:prstGeom prst="roundRect">
            <a:avLst/>
          </a:prstGeom>
          <a:solidFill>
            <a:srgbClr val="5999AF"/>
          </a:solidFill>
        </p:spPr>
        <p:txBody>
          <a:bodyPr wrap="square" rtlCol="0">
            <a:noAutofit/>
          </a:bodyPr>
          <a:p>
            <a:pPr algn="l">
              <a:lnSpc>
                <a:spcPct val="9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省级消防公益使者</a:t>
            </a:r>
            <a:r>
              <a:rPr lang="zh-CN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个人奖金</a:t>
            </a:r>
            <a:r>
              <a:rPr lang="en-US" altLang="zh-CN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3000</a:t>
            </a:r>
            <a:r>
              <a:rPr lang="zh-CN" altLang="en-US" b="1" dirty="0" smtClean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，</a:t>
            </a:r>
            <a:r>
              <a:rPr lang="zh-CN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团体奖金10000</a:t>
            </a:r>
            <a:r>
              <a:rPr lang="zh-CN" altLang="en-US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8" name="文本框 27" descr="7b0a20202020227461726765744d6f64756c65223a202270726f636573734f6e6c696e65466f6e7473220a7d0a"/>
          <p:cNvSpPr txBox="1"/>
          <p:nvPr>
            <p:custDataLst>
              <p:tags r:id="rId13"/>
            </p:custDataLst>
          </p:nvPr>
        </p:nvSpPr>
        <p:spPr>
          <a:xfrm>
            <a:off x="7266940" y="3661410"/>
            <a:ext cx="3969385" cy="459105"/>
          </a:xfrm>
          <a:prstGeom prst="roundRect">
            <a:avLst/>
          </a:prstGeom>
          <a:solidFill>
            <a:srgbClr val="5999AF"/>
          </a:solidFill>
        </p:spPr>
        <p:txBody>
          <a:bodyPr wrap="square" rtlCol="0">
            <a:noAutofit/>
          </a:bodyPr>
          <a:p>
            <a:pPr algn="l">
              <a:lnSpc>
                <a:spcPct val="90000"/>
              </a:lnSpc>
            </a:pPr>
            <a:r>
              <a:rPr lang="zh-CN" b="1" dirty="0" smtClean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全国</a:t>
            </a:r>
            <a:r>
              <a:rPr lang="en-US" altLang="zh-CN" b="1" dirty="0" smtClean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“119”</a:t>
            </a:r>
            <a:r>
              <a:rPr lang="zh-CN" altLang="en-US" b="1" dirty="0" smtClean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消防奖</a:t>
            </a:r>
            <a:r>
              <a:rPr lang="en-US" altLang="zh-CN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个人奖金10000</a:t>
            </a:r>
            <a:r>
              <a:rPr lang="en-US" altLang="zh-CN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ea"/>
                <a:ea typeface="+mj-ea"/>
                <a:cs typeface="+mj-ea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cxnSp>
        <p:nvCxnSpPr>
          <p:cNvPr id="7" name="直接箭头连接符 6"/>
          <p:cNvCxnSpPr/>
          <p:nvPr>
            <p:custDataLst>
              <p:tags r:id="rId14"/>
            </p:custDataLst>
          </p:nvPr>
        </p:nvCxnSpPr>
        <p:spPr>
          <a:xfrm>
            <a:off x="5293360" y="1811655"/>
            <a:ext cx="308610" cy="0"/>
          </a:xfrm>
          <a:prstGeom prst="straightConnector1">
            <a:avLst/>
          </a:prstGeom>
          <a:ln w="47625">
            <a:solidFill>
              <a:srgbClr val="577CC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15"/>
            </p:custDataLst>
          </p:nvPr>
        </p:nvCxnSpPr>
        <p:spPr>
          <a:xfrm>
            <a:off x="9476740" y="1811655"/>
            <a:ext cx="308610" cy="0"/>
          </a:xfrm>
          <a:prstGeom prst="straightConnector1">
            <a:avLst/>
          </a:prstGeom>
          <a:ln w="47625">
            <a:solidFill>
              <a:srgbClr val="577CC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16"/>
            </p:custDataLst>
          </p:nvPr>
        </p:nvSpPr>
        <p:spPr>
          <a:xfrm>
            <a:off x="3157220" y="3368040"/>
            <a:ext cx="3395980" cy="1034415"/>
          </a:xfrm>
          <a:prstGeom prst="roundRect">
            <a:avLst/>
          </a:prstGeom>
          <a:solidFill>
            <a:srgbClr val="5999AF"/>
          </a:solidFill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优先推荐参评全国“119”消防奖和省级消防公益使者等奖项</a:t>
            </a:r>
            <a:r>
              <a:rPr lang="zh-CN" altLang="en-US" sz="20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      </a:t>
            </a:r>
            <a:endParaRPr lang="zh-CN" altLang="en-US" sz="20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</p:txBody>
      </p:sp>
      <p:cxnSp>
        <p:nvCxnSpPr>
          <p:cNvPr id="15" name="直接箭头连接符 14"/>
          <p:cNvCxnSpPr/>
          <p:nvPr>
            <p:custDataLst>
              <p:tags r:id="rId17"/>
            </p:custDataLst>
          </p:nvPr>
        </p:nvCxnSpPr>
        <p:spPr>
          <a:xfrm>
            <a:off x="5622290" y="2806065"/>
            <a:ext cx="308610" cy="0"/>
          </a:xfrm>
          <a:prstGeom prst="straightConnector1">
            <a:avLst/>
          </a:prstGeom>
          <a:solidFill>
            <a:srgbClr val="5999AF"/>
          </a:solidFill>
          <a:ln w="47625">
            <a:solidFill>
              <a:srgbClr val="5999A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18"/>
            </p:custDataLst>
          </p:nvPr>
        </p:nvCxnSpPr>
        <p:spPr>
          <a:xfrm>
            <a:off x="6788150" y="3869055"/>
            <a:ext cx="308610" cy="0"/>
          </a:xfrm>
          <a:prstGeom prst="straightConnector1">
            <a:avLst/>
          </a:prstGeom>
          <a:solidFill>
            <a:srgbClr val="5999AF"/>
          </a:solidFill>
          <a:ln w="47625">
            <a:solidFill>
              <a:srgbClr val="5999A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19"/>
            </p:custDataLst>
          </p:nvPr>
        </p:nvCxnSpPr>
        <p:spPr>
          <a:xfrm flipV="1">
            <a:off x="2707005" y="3068320"/>
            <a:ext cx="179070" cy="195580"/>
          </a:xfrm>
          <a:prstGeom prst="straightConnector1">
            <a:avLst/>
          </a:prstGeom>
          <a:ln w="47625">
            <a:solidFill>
              <a:srgbClr val="5999A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>
            <p:custDataLst>
              <p:tags r:id="rId20"/>
            </p:custDataLst>
          </p:nvPr>
        </p:nvCxnSpPr>
        <p:spPr>
          <a:xfrm>
            <a:off x="2713355" y="3728720"/>
            <a:ext cx="172720" cy="155575"/>
          </a:xfrm>
          <a:prstGeom prst="straightConnector1">
            <a:avLst/>
          </a:prstGeom>
          <a:solidFill>
            <a:srgbClr val="5999AF"/>
          </a:solidFill>
          <a:ln w="47625">
            <a:solidFill>
              <a:srgbClr val="5999A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 descr="7b0a20202020227461726765744d6f64756c65223a202270726f636573734f6e6c696e65466f6e7473220a7d0a"/>
          <p:cNvSpPr txBox="1"/>
          <p:nvPr>
            <p:custDataLst>
              <p:tags r:id="rId21"/>
            </p:custDataLst>
          </p:nvPr>
        </p:nvSpPr>
        <p:spPr>
          <a:xfrm>
            <a:off x="3262630" y="4796155"/>
            <a:ext cx="3658870" cy="544830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p>
            <a:pPr algn="l">
              <a:lnSpc>
                <a:spcPct val="170000"/>
              </a:lnSpc>
            </a:pPr>
            <a:r>
              <a:rPr lang="zh-CN" sz="2800" b="1" baseline="30000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面向群众，事关全民，惠及民生</a:t>
            </a:r>
            <a:endParaRPr lang="zh-CN" altLang="en-US" sz="2800" b="1" baseline="30000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</p:txBody>
      </p:sp>
      <p:sp>
        <p:nvSpPr>
          <p:cNvPr id="30" name="文本框 29" descr="7b0a20202020227461726765744d6f64756c65223a202270726f636573734f6e6c696e65466f6e7473220a7d0a"/>
          <p:cNvSpPr txBox="1"/>
          <p:nvPr>
            <p:custDataLst>
              <p:tags r:id="rId22"/>
            </p:custDataLst>
          </p:nvPr>
        </p:nvSpPr>
        <p:spPr>
          <a:xfrm>
            <a:off x="3262630" y="5655310"/>
            <a:ext cx="2866390" cy="544830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p>
            <a:pPr algn="l">
              <a:lnSpc>
                <a:spcPct val="170000"/>
              </a:lnSpc>
            </a:pPr>
            <a:r>
              <a:rPr lang="zh-CN" sz="2800" b="1" baseline="30000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做好事、做善事、做实事      </a:t>
            </a:r>
            <a:endParaRPr lang="zh-CN" sz="2800" b="1" baseline="30000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</p:txBody>
      </p:sp>
      <p:cxnSp>
        <p:nvCxnSpPr>
          <p:cNvPr id="31" name="直接箭头连接符 30"/>
          <p:cNvCxnSpPr/>
          <p:nvPr>
            <p:custDataLst>
              <p:tags r:id="rId23"/>
            </p:custDataLst>
          </p:nvPr>
        </p:nvCxnSpPr>
        <p:spPr>
          <a:xfrm flipV="1">
            <a:off x="2757805" y="5078730"/>
            <a:ext cx="179070" cy="195580"/>
          </a:xfrm>
          <a:prstGeom prst="straightConnector1">
            <a:avLst/>
          </a:prstGeom>
          <a:ln w="47625">
            <a:solidFill>
              <a:srgbClr val="E796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>
            <p:custDataLst>
              <p:tags r:id="rId24"/>
            </p:custDataLst>
          </p:nvPr>
        </p:nvCxnSpPr>
        <p:spPr>
          <a:xfrm>
            <a:off x="2764155" y="5739130"/>
            <a:ext cx="172720" cy="155575"/>
          </a:xfrm>
          <a:prstGeom prst="straightConnector1">
            <a:avLst/>
          </a:prstGeom>
          <a:ln w="47625">
            <a:solidFill>
              <a:srgbClr val="E796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>
            <p:custDataLst>
              <p:tags r:id="rId25"/>
            </p:custDataLst>
          </p:nvPr>
        </p:nvCxnSpPr>
        <p:spPr>
          <a:xfrm>
            <a:off x="7148830" y="5068570"/>
            <a:ext cx="308610" cy="0"/>
          </a:xfrm>
          <a:prstGeom prst="straightConnector1">
            <a:avLst/>
          </a:prstGeom>
          <a:ln w="47625">
            <a:solidFill>
              <a:srgbClr val="E796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 descr="7b0a20202020227461726765744d6f64756c65223a202270726f636573734f6e6c696e65466f6e7473220a7d0a"/>
          <p:cNvSpPr txBox="1"/>
          <p:nvPr>
            <p:custDataLst>
              <p:tags r:id="rId26"/>
            </p:custDataLst>
          </p:nvPr>
        </p:nvSpPr>
        <p:spPr>
          <a:xfrm>
            <a:off x="8098790" y="4802505"/>
            <a:ext cx="1250950" cy="544830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p>
            <a:pPr algn="l">
              <a:lnSpc>
                <a:spcPct val="170000"/>
              </a:lnSpc>
            </a:pPr>
            <a:r>
              <a:rPr lang="zh-CN" sz="2800" b="1" baseline="30000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公益事业</a:t>
            </a:r>
            <a:endParaRPr lang="zh-CN" sz="2800" b="1" baseline="30000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</p:txBody>
      </p:sp>
      <p:sp>
        <p:nvSpPr>
          <p:cNvPr id="35" name="文本框 34" descr="7b0a20202020227461726765744d6f64756c65223a202270726f636573734f6e6c696e65466f6e7473220a7d0a"/>
          <p:cNvSpPr txBox="1"/>
          <p:nvPr>
            <p:custDataLst>
              <p:tags r:id="rId27"/>
            </p:custDataLst>
          </p:nvPr>
        </p:nvSpPr>
        <p:spPr>
          <a:xfrm>
            <a:off x="8098790" y="5655310"/>
            <a:ext cx="1250950" cy="544830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p>
            <a:pPr algn="l">
              <a:lnSpc>
                <a:spcPct val="170000"/>
              </a:lnSpc>
            </a:pPr>
            <a:r>
              <a:rPr lang="zh-CN" sz="2800" b="1" baseline="30000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积德行善       </a:t>
            </a:r>
            <a:endParaRPr lang="zh-CN" sz="2800" b="1" baseline="30000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</p:txBody>
      </p:sp>
      <p:cxnSp>
        <p:nvCxnSpPr>
          <p:cNvPr id="36" name="直接箭头连接符 35"/>
          <p:cNvCxnSpPr/>
          <p:nvPr>
            <p:custDataLst>
              <p:tags r:id="rId28"/>
            </p:custDataLst>
          </p:nvPr>
        </p:nvCxnSpPr>
        <p:spPr>
          <a:xfrm>
            <a:off x="7148830" y="5945505"/>
            <a:ext cx="308610" cy="0"/>
          </a:xfrm>
          <a:prstGeom prst="straightConnector1">
            <a:avLst/>
          </a:prstGeom>
          <a:ln w="47625">
            <a:solidFill>
              <a:srgbClr val="E796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9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sp>
        <p:nvSpPr>
          <p:cNvPr id="6" name="文本框 5" descr="7b0a20202020227461726765744d6f64756c65223a202270726f636573734f6e6c696e65466f6e7473220a7d0a"/>
          <p:cNvSpPr txBox="1"/>
          <p:nvPr/>
        </p:nvSpPr>
        <p:spPr>
          <a:xfrm>
            <a:off x="749935" y="2808605"/>
            <a:ext cx="8267065" cy="1999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4000" b="1" dirty="0">
                <a:solidFill>
                  <a:schemeClr val="accent1"/>
                </a:solidFill>
                <a:latin typeface="+mn-ea"/>
                <a:sym typeface="+mn-ea"/>
              </a:rPr>
              <a:t>应知应会内容解读</a:t>
            </a:r>
            <a:endParaRPr lang="zh-CN" altLang="en-US" sz="2800" b="1" dirty="0" smtClean="0">
              <a:solidFill>
                <a:schemeClr val="accent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38759" y="3953720"/>
            <a:ext cx="2904599" cy="2904599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8939530" y="1888490"/>
            <a:ext cx="3780155" cy="2919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9900" b="1" dirty="0">
                <a:ln w="19050">
                  <a:noFill/>
                </a:ln>
                <a:solidFill>
                  <a:schemeClr val="bg2"/>
                </a:solidFill>
                <a:latin typeface="+mj-ea"/>
                <a:ea typeface="+mj-ea"/>
                <a:sym typeface="+mn-ea"/>
              </a:rPr>
              <a:t>02</a:t>
            </a:r>
            <a:endParaRPr lang="en-US" altLang="zh-CN" sz="19900" b="1" dirty="0">
              <a:ln w="19050">
                <a:noFill/>
              </a:ln>
              <a:solidFill>
                <a:schemeClr val="bg2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9790" y="2348865"/>
            <a:ext cx="1859915" cy="460375"/>
            <a:chOff x="8136" y="5038"/>
            <a:chExt cx="2929" cy="725"/>
          </a:xfrm>
        </p:grpSpPr>
        <p:sp>
          <p:nvSpPr>
            <p:cNvPr id="4" name="圆角矩形 3"/>
            <p:cNvSpPr/>
            <p:nvPr>
              <p:custDataLst>
                <p:tags r:id="rId12"/>
              </p:custDataLst>
            </p:nvPr>
          </p:nvSpPr>
          <p:spPr>
            <a:xfrm>
              <a:off x="8136" y="5069"/>
              <a:ext cx="2929" cy="663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10" name="文本框 9" descr="7b0a20202020227461726765744d6f64756c65223a202270726f636573734f6e6c696e65466f6e7473220a7d0a"/>
            <p:cNvSpPr txBox="1"/>
            <p:nvPr>
              <p:custDataLst>
                <p:tags r:id="rId13"/>
              </p:custDataLst>
            </p:nvPr>
          </p:nvSpPr>
          <p:spPr>
            <a:xfrm>
              <a:off x="8489" y="5038"/>
              <a:ext cx="222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n>
                    <a:noFill/>
                  </a:ln>
                  <a:solidFill>
                    <a:schemeClr val="bg2"/>
                  </a:solidFill>
                  <a:latin typeface="+mj-lt"/>
                  <a:ea typeface="苹方 中等" panose="020B0400000000000000" charset="-122"/>
                  <a:cs typeface="+mj-lt"/>
                </a:rPr>
                <a:t>第二部分</a:t>
              </a:r>
              <a:endParaRPr lang="zh-CN" altLang="en-US" sz="2400">
                <a:ln>
                  <a:noFill/>
                </a:ln>
                <a:solidFill>
                  <a:schemeClr val="bg2"/>
                </a:solidFill>
                <a:latin typeface="+mj-lt"/>
                <a:ea typeface="苹方 中等" panose="020B0400000000000000" charset="-122"/>
                <a:cs typeface="+mj-lt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1069975" y="2764704"/>
            <a:ext cx="2512695" cy="1328592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sz="36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宣传</a:t>
            </a:r>
            <a:endParaRPr lang="zh-CN" sz="3600" b="1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  <a:p>
            <a:pPr algn="ctr"/>
            <a:r>
              <a:rPr lang="zh-CN" sz="36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主要对象</a:t>
            </a:r>
            <a:endParaRPr lang="zh-CN" sz="3600" b="1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</p:txBody>
      </p:sp>
      <p:sp>
        <p:nvSpPr>
          <p:cNvPr id="19" name="文本框 18" descr="7b0a20202020227461726765744d6f64756c65223a202270726f636573734f6e6c696e65466f6e7473220a7d0a"/>
          <p:cNvSpPr txBox="1"/>
          <p:nvPr>
            <p:custDataLst>
              <p:tags r:id="rId3"/>
            </p:custDataLst>
          </p:nvPr>
        </p:nvSpPr>
        <p:spPr>
          <a:xfrm>
            <a:off x="4652645" y="2887345"/>
            <a:ext cx="2277110" cy="1083310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sz="36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单位员工</a:t>
            </a:r>
            <a:r>
              <a: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</a:t>
            </a:r>
            <a:endParaRPr lang="zh-CN" altLang="en-US" sz="36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4"/>
            </p:custDataLst>
          </p:nvPr>
        </p:nvSpPr>
        <p:spPr>
          <a:xfrm>
            <a:off x="7999730" y="2868295"/>
            <a:ext cx="3414395" cy="112204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sz="36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“四要四不要”</a:t>
            </a:r>
            <a:r>
              <a: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</a:t>
            </a:r>
            <a:endParaRPr lang="zh-CN" altLang="en-US" sz="36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728345" y="584200"/>
            <a:ext cx="5600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宣传主要对象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91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7928610" y="3346450"/>
            <a:ext cx="2991485" cy="1750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势群体</a:t>
            </a:r>
            <a:endParaRPr lang="zh-CN" sz="2400" b="1" dirty="0">
              <a:solidFill>
                <a:schemeClr val="bg2"/>
              </a:solidFill>
              <a:latin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弱势群体看护人员</a:t>
            </a:r>
            <a:r>
              <a:rPr lang="zh-CN" altLang="en-US" sz="2400" b="1" dirty="0" smtClean="0">
                <a:solidFill>
                  <a:schemeClr val="bg2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</a:t>
            </a:r>
            <a:endParaRPr lang="zh-CN" altLang="en-US" sz="24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728345" y="1167765"/>
            <a:ext cx="9818370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一要掌握火场逃生自救互救方法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endParaRPr lang="zh-CN" altLang="en-US" sz="32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626745" y="2458085"/>
            <a:ext cx="10627360" cy="1062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9"/>
            </p:custDataLst>
          </p:nvPr>
        </p:nvSpPr>
        <p:spPr>
          <a:xfrm>
            <a:off x="730885" y="1934210"/>
            <a:ext cx="10730230" cy="1325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  <a:sym typeface="+mn-ea"/>
              </a:rPr>
              <a:t>1.掌握火场逃生自救口诀“小火快跑、浓烟关门”</a:t>
            </a:r>
            <a:endParaRPr lang="zh-CN" altLang="en-US" sz="24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 fontAlgn="auto">
              <a:lnSpc>
                <a:spcPct val="90000"/>
              </a:lnSpc>
            </a:pPr>
            <a:endParaRPr lang="zh-CN" altLang="en-US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 fontAlgn="auto">
              <a:lnSpc>
                <a:spcPct val="9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烟雾不大时，可以佩戴防烟面罩或用多层湿毛巾捂住口鼻，弯腰低姿，沿疏散通道快速逃生；</a:t>
            </a:r>
            <a:endParaRPr lang="zh-CN" altLang="en-US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 fontAlgn="auto">
              <a:lnSpc>
                <a:spcPct val="9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烟火弥漫时，应退回屋内，用湿毛巾堵住门缝，打电话或挥动鲜艳衣物发出求救信号，等待救援。</a:t>
            </a:r>
            <a:r>
              <a:rPr lang="zh-CN" altLang="en-US" sz="36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3600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8" name="图片 7">
            <a:hlinkClick r:id="rId10" action="ppaction://hlinkfile"/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816668" y="3765550"/>
            <a:ext cx="4558665" cy="255397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0" y="5561330"/>
            <a:ext cx="12192000" cy="1296670"/>
          </a:xfrm>
          <a:prstGeom prst="rect">
            <a:avLst/>
          </a:prstGeom>
        </p:spPr>
      </p:pic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132060" y="4854575"/>
            <a:ext cx="2235200" cy="2235200"/>
          </a:xfrm>
          <a:prstGeom prst="rect">
            <a:avLst/>
          </a:prstGeom>
          <a:noFill/>
        </p:spPr>
      </p:pic>
      <p:sp>
        <p:nvSpPr>
          <p:cNvPr id="5" name="文本框 4" descr="7b0a20202020227461726765744d6f64756c65223a202270726f636573734f6e6c696e65466f6e7473220a7d0a"/>
          <p:cNvSpPr txBox="1"/>
          <p:nvPr/>
        </p:nvSpPr>
        <p:spPr>
          <a:xfrm>
            <a:off x="102235" y="4936490"/>
            <a:ext cx="10473690" cy="1054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3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pSp>
        <p:nvGrpSpPr>
          <p:cNvPr id="26" name="组合 25"/>
          <p:cNvGrpSpPr/>
          <p:nvPr>
            <p:custDataLst>
              <p:tags r:id="rId12"/>
            </p:custDataLst>
          </p:nvPr>
        </p:nvGrpSpPr>
        <p:grpSpPr>
          <a:xfrm>
            <a:off x="1008380" y="1291590"/>
            <a:ext cx="1607820" cy="964565"/>
            <a:chOff x="1858" y="2034"/>
            <a:chExt cx="2532" cy="1519"/>
          </a:xfrm>
        </p:grpSpPr>
        <p:sp>
          <p:nvSpPr>
            <p:cNvPr id="2" name="文本框 1"/>
            <p:cNvSpPr txBox="1"/>
            <p:nvPr>
              <p:custDataLst>
                <p:tags r:id="rId13"/>
              </p:custDataLst>
            </p:nvPr>
          </p:nvSpPr>
          <p:spPr>
            <a:xfrm>
              <a:off x="1858" y="3159"/>
              <a:ext cx="1620" cy="39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p>
              <a:pPr algn="l">
                <a:lnSpc>
                  <a:spcPct val="130000"/>
                </a:lnSpc>
              </a:pPr>
              <a:r>
                <a:rPr lang="en-US" altLang="zh-CN" sz="1400" b="1">
                  <a:solidFill>
                    <a:schemeClr val="accent1"/>
                  </a:solidFill>
                </a:rPr>
                <a:t>CONTENTS</a:t>
              </a:r>
              <a:endParaRPr lang="en-US" altLang="zh-CN" sz="1400" b="1">
                <a:solidFill>
                  <a:schemeClr val="accent1"/>
                </a:solidFill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4"/>
              </p:custDataLst>
            </p:nvPr>
          </p:nvSpPr>
          <p:spPr>
            <a:xfrm>
              <a:off x="1858" y="2034"/>
              <a:ext cx="1620" cy="774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p>
              <a:pPr algn="dist">
                <a:lnSpc>
                  <a:spcPct val="130000"/>
                </a:lnSpc>
              </a:pPr>
              <a:r>
                <a:rPr lang="zh-CN" altLang="en-US" sz="3200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rPr>
                <a:t>目录</a:t>
              </a:r>
              <a:endParaRPr lang="zh-CN" altLang="en-US" sz="32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5"/>
              </p:custDataLst>
            </p:nvPr>
          </p:nvSpPr>
          <p:spPr bwMode="auto">
            <a:xfrm>
              <a:off x="1858" y="2946"/>
              <a:ext cx="2532" cy="90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round/>
            </a:ln>
          </p:spPr>
          <p:txBody>
            <a:bodyPr anchor="ctr"/>
            <a:p>
              <a:pPr algn="ctr">
                <a:lnSpc>
                  <a:spcPct val="130000"/>
                </a:lnSpc>
              </a:pPr>
              <a:endParaRPr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  <p:cxnSp>
        <p:nvCxnSpPr>
          <p:cNvPr id="24" name="直接连接符 23"/>
          <p:cNvCxnSpPr/>
          <p:nvPr>
            <p:custDataLst>
              <p:tags r:id="rId16"/>
            </p:custDataLst>
          </p:nvPr>
        </p:nvCxnSpPr>
        <p:spPr>
          <a:xfrm>
            <a:off x="1029778" y="4066852"/>
            <a:ext cx="1392104" cy="0"/>
          </a:xfrm>
          <a:prstGeom prst="line">
            <a:avLst/>
          </a:prstGeom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grpSp>
        <p:nvGrpSpPr>
          <p:cNvPr id="29" name="组合 28"/>
          <p:cNvGrpSpPr/>
          <p:nvPr/>
        </p:nvGrpSpPr>
        <p:grpSpPr>
          <a:xfrm>
            <a:off x="1057520" y="2398889"/>
            <a:ext cx="3655618" cy="2807473"/>
            <a:chOff x="1617" y="3987"/>
            <a:chExt cx="4892" cy="3757"/>
          </a:xfrm>
        </p:grpSpPr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1617" y="3987"/>
              <a:ext cx="2647" cy="2314"/>
            </a:xfrm>
            <a:prstGeom prst="rect">
              <a:avLst/>
            </a:prstGeom>
            <a:noFill/>
          </p:spPr>
          <p:txBody>
            <a:bodyPr wrap="square" tIns="0" bIns="0"/>
            <a:p>
              <a:pPr>
                <a:lnSpc>
                  <a:spcPct val="130000"/>
                </a:lnSpc>
              </a:pPr>
              <a:r>
                <a:rPr lang="en-US" altLang="zh-CN" sz="7200" b="1" dirty="0">
                  <a:solidFill>
                    <a:srgbClr val="4276AA">
                      <a:lumMod val="100000"/>
                    </a:srgbClr>
                  </a:solidFill>
                </a:rPr>
                <a:t>01</a:t>
              </a:r>
              <a:endParaRPr lang="en-US" altLang="zh-CN" sz="7200" b="1" dirty="0">
                <a:solidFill>
                  <a:srgbClr val="4276AA">
                    <a:lumMod val="100000"/>
                  </a:srgbClr>
                </a:solidFill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18"/>
              </p:custDataLst>
            </p:nvPr>
          </p:nvSpPr>
          <p:spPr>
            <a:xfrm>
              <a:off x="1619" y="6492"/>
              <a:ext cx="4890" cy="1252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accent1"/>
                  </a:solidFill>
                  <a:latin typeface="+mn-ea"/>
                  <a:sym typeface="+mn-ea"/>
                </a:rPr>
                <a:t>全生命周期消防宣传教</a:t>
              </a:r>
              <a:r>
                <a:rPr lang="zh-CN" altLang="en-US" sz="2000" b="1" dirty="0" smtClean="0">
                  <a:solidFill>
                    <a:schemeClr val="accent1"/>
                  </a:solidFill>
                  <a:latin typeface="+mn-ea"/>
                  <a:sym typeface="+mn-ea"/>
                </a:rPr>
                <a:t>育</a:t>
              </a:r>
              <a:endParaRPr lang="zh-CN" altLang="en-US" sz="2000" b="1" dirty="0" smtClean="0">
                <a:solidFill>
                  <a:schemeClr val="accent1"/>
                </a:solidFill>
                <a:latin typeface="+mn-ea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b="1" dirty="0" smtClean="0">
                  <a:solidFill>
                    <a:schemeClr val="accent1"/>
                  </a:solidFill>
                  <a:latin typeface="+mn-ea"/>
                  <a:sym typeface="+mn-ea"/>
                </a:rPr>
                <a:t>培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  <a:sym typeface="+mn-ea"/>
                </a:rPr>
                <a:t>训攻坚行</a:t>
              </a:r>
              <a:r>
                <a:rPr lang="zh-CN" altLang="en-US" sz="2000" b="1" dirty="0" smtClean="0">
                  <a:solidFill>
                    <a:schemeClr val="accent1"/>
                  </a:solidFill>
                  <a:latin typeface="+mn-ea"/>
                  <a:sym typeface="+mn-ea"/>
                </a:rPr>
                <a:t>动解读</a:t>
              </a:r>
              <a:endParaRPr lang="zh-CN" altLang="en-US" sz="2000" b="1">
                <a:solidFill>
                  <a:srgbClr val="4276AA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790854" y="2398889"/>
            <a:ext cx="3283291" cy="2807527"/>
            <a:chOff x="6613" y="3987"/>
            <a:chExt cx="4394" cy="3757"/>
          </a:xfrm>
        </p:grpSpPr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6613" y="3987"/>
              <a:ext cx="2942" cy="2314"/>
            </a:xfrm>
            <a:prstGeom prst="rect">
              <a:avLst/>
            </a:prstGeom>
            <a:noFill/>
          </p:spPr>
          <p:txBody>
            <a:bodyPr wrap="square" tIns="0" bIns="0">
              <a:normAutofit/>
            </a:bodyPr>
            <a:p>
              <a:pPr>
                <a:lnSpc>
                  <a:spcPct val="130000"/>
                </a:lnSpc>
              </a:pPr>
              <a:r>
                <a:rPr lang="en-US" altLang="zh-CN" sz="7200" b="1" dirty="0">
                  <a:solidFill>
                    <a:srgbClr val="178AA1">
                      <a:lumMod val="100000"/>
                    </a:srgbClr>
                  </a:solidFill>
                </a:rPr>
                <a:t>02</a:t>
              </a:r>
              <a:endParaRPr lang="en-US" altLang="zh-CN" sz="7200" b="1" dirty="0">
                <a:solidFill>
                  <a:srgbClr val="178AA1">
                    <a:lumMod val="100000"/>
                  </a:srgbClr>
                </a:solidFill>
              </a:endParaRPr>
            </a:p>
          </p:txBody>
        </p:sp>
        <p:cxnSp>
          <p:nvCxnSpPr>
            <p:cNvPr id="21" name="直接连接符 20"/>
            <p:cNvCxnSpPr/>
            <p:nvPr>
              <p:custDataLst>
                <p:tags r:id="rId20"/>
              </p:custDataLst>
            </p:nvPr>
          </p:nvCxnSpPr>
          <p:spPr>
            <a:xfrm>
              <a:off x="6614" y="6219"/>
              <a:ext cx="1863" cy="0"/>
            </a:xfrm>
            <a:prstGeom prst="line">
              <a:avLst/>
            </a:prstGeom>
            <a:ln w="12700" cap="flat" cmpd="sng" algn="ctr">
              <a:solidFill>
                <a:srgbClr val="178AA1">
                  <a:lumMod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  <p:sp>
          <p:nvSpPr>
            <p:cNvPr id="22" name="矩形 21"/>
            <p:cNvSpPr/>
            <p:nvPr>
              <p:custDataLst>
                <p:tags r:id="rId21"/>
              </p:custDataLst>
            </p:nvPr>
          </p:nvSpPr>
          <p:spPr>
            <a:xfrm>
              <a:off x="6614" y="6492"/>
              <a:ext cx="4393" cy="1252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p>
              <a:pPr algn="l"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accent2"/>
                  </a:solidFill>
                  <a:latin typeface="+mn-ea"/>
                  <a:sym typeface="+mn-ea"/>
                </a:rPr>
                <a:t>应知应会内容解读</a:t>
              </a:r>
              <a:endParaRPr lang="zh-CN" altLang="en-US" sz="2000" b="1" dirty="0">
                <a:solidFill>
                  <a:schemeClr val="accent2"/>
                </a:solidFill>
                <a:latin typeface="+mn-ea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524536" y="2337614"/>
            <a:ext cx="3282568" cy="2868803"/>
            <a:chOff x="11609" y="3905"/>
            <a:chExt cx="4393" cy="3839"/>
          </a:xfrm>
        </p:grpSpPr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1610" y="3905"/>
              <a:ext cx="3012" cy="2314"/>
            </a:xfrm>
            <a:prstGeom prst="rect">
              <a:avLst/>
            </a:prstGeom>
            <a:noFill/>
          </p:spPr>
          <p:txBody>
            <a:bodyPr wrap="square" tIns="0" bIns="0">
              <a:normAutofit/>
            </a:bodyPr>
            <a:p>
              <a:pPr>
                <a:lnSpc>
                  <a:spcPct val="130000"/>
                </a:lnSpc>
              </a:pPr>
              <a:r>
                <a:rPr lang="en-US" altLang="zh-CN" sz="7200" b="1" dirty="0">
                  <a:solidFill>
                    <a:srgbClr val="40A693">
                      <a:lumMod val="100000"/>
                    </a:srgbClr>
                  </a:solidFill>
                </a:rPr>
                <a:t>03</a:t>
              </a:r>
              <a:endParaRPr lang="en-US" altLang="zh-CN" sz="7200" b="1" dirty="0">
                <a:solidFill>
                  <a:srgbClr val="40A693">
                    <a:lumMod val="100000"/>
                  </a:srgbClr>
                </a:solidFill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23"/>
              </p:custDataLst>
            </p:nvPr>
          </p:nvCxnSpPr>
          <p:spPr>
            <a:xfrm>
              <a:off x="11609" y="6219"/>
              <a:ext cx="1863" cy="0"/>
            </a:xfrm>
            <a:prstGeom prst="line">
              <a:avLst/>
            </a:prstGeom>
            <a:ln w="12700" cap="flat" cmpd="sng" algn="ctr">
              <a:solidFill>
                <a:srgbClr val="40A693">
                  <a:lumMod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  <p:sp>
          <p:nvSpPr>
            <p:cNvPr id="19" name="矩形 18"/>
            <p:cNvSpPr/>
            <p:nvPr>
              <p:custDataLst>
                <p:tags r:id="rId24"/>
              </p:custDataLst>
            </p:nvPr>
          </p:nvSpPr>
          <p:spPr>
            <a:xfrm>
              <a:off x="11609" y="6492"/>
              <a:ext cx="4393" cy="1252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p>
              <a:pPr>
                <a:lnSpc>
                  <a:spcPct val="130000"/>
                </a:lnSpc>
              </a:pPr>
              <a:r>
                <a:rPr sz="2000" b="1" dirty="0">
                  <a:solidFill>
                    <a:schemeClr val="accent3"/>
                  </a:solidFill>
                  <a:latin typeface="+mn-ea"/>
                  <a:sym typeface="+mn-ea"/>
                </a:rPr>
                <a:t>消防安全宣讲队</a:t>
              </a:r>
              <a:endParaRPr sz="2000" b="1" dirty="0">
                <a:solidFill>
                  <a:schemeClr val="accent3"/>
                </a:solidFill>
                <a:latin typeface="+mn-ea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sz="2000" b="1" dirty="0">
                  <a:solidFill>
                    <a:schemeClr val="accent3"/>
                  </a:solidFill>
                  <a:latin typeface="+mn-ea"/>
                  <a:sym typeface="+mn-ea"/>
                </a:rPr>
                <a:t>宣传教育方法及要求</a:t>
              </a:r>
              <a:endParaRPr sz="2000" b="1" dirty="0">
                <a:solidFill>
                  <a:schemeClr val="accent3"/>
                </a:solidFill>
                <a:latin typeface="+mn-ea"/>
                <a:sym typeface="+mn-ea"/>
              </a:endParaRPr>
            </a:p>
            <a:p>
              <a:pPr>
                <a:lnSpc>
                  <a:spcPct val="130000"/>
                </a:lnSpc>
              </a:pPr>
              <a:endParaRPr lang="en-US" altLang="zh-CN" sz="2000" b="1" dirty="0" smtClean="0">
                <a:solidFill>
                  <a:schemeClr val="accent3"/>
                </a:solidFill>
                <a:latin typeface="+mn-ea"/>
                <a:ea typeface="微软雅黑" panose="020B0503020204020204" charset="-122"/>
                <a:cs typeface="+mn-ea"/>
              </a:endParaRPr>
            </a:p>
          </p:txBody>
        </p:sp>
      </p:grpSp>
    </p:spTree>
    <p:custDataLst>
      <p:tags r:id="rId2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91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7928610" y="3346450"/>
            <a:ext cx="2991485" cy="1750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势群体</a:t>
            </a:r>
            <a:endParaRPr lang="zh-CN" sz="2400" b="1" dirty="0">
              <a:solidFill>
                <a:schemeClr val="bg2"/>
              </a:solidFill>
              <a:latin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弱势群体看护人员</a:t>
            </a:r>
            <a:r>
              <a:rPr lang="zh-CN" altLang="en-US" sz="2400" b="1" dirty="0" smtClean="0">
                <a:solidFill>
                  <a:schemeClr val="bg2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</a:t>
            </a:r>
            <a:endParaRPr lang="zh-CN" altLang="en-US" sz="24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606425" y="2792095"/>
            <a:ext cx="10627360" cy="17735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728345" y="1167765"/>
            <a:ext cx="9818370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一要掌握火场逃生自救互救方法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endParaRPr lang="zh-CN" altLang="en-US" sz="32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9"/>
            </p:custDataLst>
          </p:nvPr>
        </p:nvSpPr>
        <p:spPr>
          <a:xfrm>
            <a:off x="730885" y="2055495"/>
            <a:ext cx="10280650" cy="690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  <a:sym typeface="+mn-ea"/>
              </a:rPr>
              <a:t>2.人员密集场所员工有组织场所内人员疏散逃生的法定义务：</a:t>
            </a:r>
            <a:endParaRPr lang="zh-CN" altLang="en-US" sz="2400" b="1" dirty="0">
              <a:solidFill>
                <a:schemeClr val="accent1"/>
              </a:solidFill>
              <a:latin typeface="+mn-ea"/>
              <a:ea typeface="楷体_GB2312" panose="02010609030101010101" pitchFamily="49" charset="-122"/>
              <a:sym typeface="+mn-ea"/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10"/>
            </p:custDataLst>
          </p:nvPr>
        </p:nvSpPr>
        <p:spPr>
          <a:xfrm>
            <a:off x="935990" y="3001645"/>
            <a:ext cx="10075545" cy="1283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l" fontAlgn="auto">
              <a:lnSpc>
                <a:spcPct val="160000"/>
              </a:lnSpc>
              <a:buFont typeface="Wingdings" panose="05000000000000000000" charset="0"/>
              <a:buChar char="l"/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《消防法》规定“人员密集场所发生火灾，该场所的现场工作人员应当立即组织、引导在场人员疏散”。</a:t>
            </a:r>
            <a:endParaRPr lang="zh-CN" altLang="en-US" dirty="0">
              <a:solidFill>
                <a:schemeClr val="accent1"/>
              </a:solidFill>
              <a:latin typeface="+mn-ea"/>
              <a:sym typeface="+mn-ea"/>
            </a:endParaRPr>
          </a:p>
          <a:p>
            <a:pPr marL="285750" indent="-285750" algn="l" fontAlgn="auto">
              <a:lnSpc>
                <a:spcPct val="160000"/>
              </a:lnSpc>
              <a:buFont typeface="Wingdings" panose="05000000000000000000" charset="0"/>
              <a:buChar char="l"/>
            </a:pPr>
            <a:r>
              <a:rPr lang="en-US" altLang="zh-CN" dirty="0">
                <a:solidFill>
                  <a:schemeClr val="accent1"/>
                </a:solidFill>
                <a:latin typeface="+mn-ea"/>
                <a:sym typeface="+mn-ea"/>
              </a:rPr>
              <a:t>员工要有组织疏散逃生的能力，要根据单位火灾应急预案，引导场所内人员进行疏散</a:t>
            </a: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。</a:t>
            </a:r>
            <a:endParaRPr lang="zh-CN" altLang="en-US" sz="3600" dirty="0">
              <a:solidFill>
                <a:schemeClr val="accent1"/>
              </a:solidFill>
              <a:latin typeface="+mn-ea"/>
              <a:ea typeface="楷体_GB2312" panose="02010609030101010101" pitchFamily="49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91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7928610" y="3346450"/>
            <a:ext cx="2991485" cy="1750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势群体</a:t>
            </a:r>
            <a:endParaRPr lang="zh-CN" sz="2400" b="1" dirty="0">
              <a:solidFill>
                <a:schemeClr val="bg2"/>
              </a:solidFill>
              <a:latin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弱势群体看护人员</a:t>
            </a:r>
            <a:r>
              <a:rPr lang="zh-CN" altLang="en-US" sz="2400" b="1" dirty="0" smtClean="0">
                <a:solidFill>
                  <a:schemeClr val="bg2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</a:t>
            </a:r>
            <a:endParaRPr lang="zh-CN" altLang="en-US" sz="24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728345" y="1167765"/>
            <a:ext cx="9818370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二要熟悉单位疏散通道、安全出口位置并保持畅通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endParaRPr lang="zh-CN" altLang="en-US" sz="32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730885" y="2055495"/>
            <a:ext cx="10189210" cy="8534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l" fontAlgn="auto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《消防法》规定占用、堵塞、封闭疏散通道、安全出口或者有其他妨碍安全疏散行为的责令改正，处五千元以上五万元以下罚款。</a:t>
            </a:r>
            <a:r>
              <a:rPr lang="zh-CN" altLang="en-US" sz="36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3600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7" name="图片 6" descr="安全出口疏散出口堵塞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79525" y="3070860"/>
            <a:ext cx="3209290" cy="2998470"/>
          </a:xfrm>
          <a:prstGeom prst="rect">
            <a:avLst/>
          </a:prstGeom>
        </p:spPr>
      </p:pic>
      <p:pic>
        <p:nvPicPr>
          <p:cNvPr id="8" name="图片 7" descr="安全出口疏散出口堵塞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527165" y="3070860"/>
            <a:ext cx="4019550" cy="3014980"/>
          </a:xfrm>
          <a:prstGeom prst="rect">
            <a:avLst/>
          </a:prstGeom>
        </p:spPr>
      </p:pic>
      <p:pic>
        <p:nvPicPr>
          <p:cNvPr id="13" name="图片 12" descr="千库网_错错_元素编号132938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7380" y="2967990"/>
            <a:ext cx="3045460" cy="3045460"/>
          </a:xfrm>
          <a:prstGeom prst="rect">
            <a:avLst/>
          </a:prstGeom>
        </p:spPr>
      </p:pic>
      <p:pic>
        <p:nvPicPr>
          <p:cNvPr id="15" name="图片 14" descr="千库网_错错_元素编号1329386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660640" y="3070860"/>
            <a:ext cx="3045460" cy="304546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9118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  <a:p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7928610" y="3346450"/>
            <a:ext cx="2991485" cy="1750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势群体</a:t>
            </a:r>
            <a:endParaRPr lang="zh-CN" sz="2400" b="1" dirty="0">
              <a:solidFill>
                <a:schemeClr val="bg2"/>
              </a:solidFill>
              <a:latin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弱势群体看护人员</a:t>
            </a:r>
            <a:r>
              <a:rPr lang="zh-CN" altLang="en-US" sz="2400" b="1" dirty="0" smtClean="0">
                <a:solidFill>
                  <a:schemeClr val="bg2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</a:t>
            </a:r>
            <a:endParaRPr lang="zh-CN" altLang="en-US" sz="24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730885" y="1224915"/>
            <a:ext cx="1073213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三要掌握初起火灾应对、扑救方法和消防器材放置地点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        </a:t>
            </a:r>
            <a:endParaRPr lang="zh-CN" altLang="en-US" sz="32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019810" y="2139255"/>
            <a:ext cx="1910715" cy="407670"/>
          </a:xfrm>
          <a:prstGeom prst="roundRect">
            <a:avLst/>
          </a:prstGeom>
          <a:solidFill>
            <a:srgbClr val="577CCE"/>
          </a:solidFill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第一时间报警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3769360" y="2139019"/>
            <a:ext cx="3562350" cy="408142"/>
          </a:xfrm>
          <a:prstGeom prst="roundRect">
            <a:avLst/>
          </a:prstGeom>
          <a:solidFill>
            <a:srgbClr val="577CCE"/>
          </a:solidFill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</a:rPr>
              <a:t>利用灭火器、室内消火栓等扑灭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381443" y="5393690"/>
            <a:ext cx="286575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8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灭火器“提、拔、握、压”</a:t>
            </a:r>
            <a:endParaRPr lang="zh-CN" altLang="en-US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 fontAlgn="auto">
              <a:lnSpc>
                <a:spcPct val="8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（谐音“提拔我呀”）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      </a:t>
            </a:r>
            <a:endParaRPr lang="zh-CN" altLang="en-US" sz="36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7117080" y="5441950"/>
            <a:ext cx="37903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0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室内消火栓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sym typeface="+mn-ea"/>
              </a:rPr>
              <a:t>“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开、展、接、转、灭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sym typeface="+mn-ea"/>
              </a:rPr>
              <a:t>”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      </a:t>
            </a:r>
            <a:endParaRPr lang="zh-CN" altLang="en-US" sz="36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</p:txBody>
      </p:sp>
      <p:pic>
        <p:nvPicPr>
          <p:cNvPr id="13" name="图片 12">
            <a:hlinkClick r:id="rId12" action="ppaction://hlinkfile"/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19493" y="2817495"/>
            <a:ext cx="3589655" cy="2279015"/>
          </a:xfrm>
          <a:prstGeom prst="rect">
            <a:avLst/>
          </a:prstGeom>
        </p:spPr>
      </p:pic>
      <p:pic>
        <p:nvPicPr>
          <p:cNvPr id="15" name="图片 14">
            <a:hlinkClick r:id="rId15" action="ppaction://hlinkfile"/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179945" y="2842260"/>
            <a:ext cx="3665220" cy="22536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8"/>
            </p:custDataLst>
          </p:nvPr>
        </p:nvSpPr>
        <p:spPr>
          <a:xfrm>
            <a:off x="7821930" y="2138998"/>
            <a:ext cx="3023235" cy="408184"/>
          </a:xfrm>
          <a:prstGeom prst="roundRect">
            <a:avLst/>
          </a:prstGeom>
          <a:solidFill>
            <a:srgbClr val="577CCE"/>
          </a:solidFill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chemeClr val="bg1"/>
                </a:solidFill>
              </a:rPr>
              <a:t>如果火势变大，赶紧逃生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19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  <a:p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581025" y="142176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四要了解过失引起火灾和常见消防违法行为的法律责任</a:t>
            </a:r>
            <a:endParaRPr lang="zh-CN" altLang="en-US" sz="2800" b="1" dirty="0" smtClean="0">
              <a:solidFill>
                <a:schemeClr val="accent1"/>
              </a:solidFill>
              <a:latin typeface="+mn-ea"/>
              <a:ea typeface="楷体_GB2312" panose="02010609030101010101" pitchFamily="49" charset="-122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581025" y="2261235"/>
            <a:ext cx="10627360" cy="32848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/>
        </p:nvSpPr>
        <p:spPr>
          <a:xfrm>
            <a:off x="728345" y="5545455"/>
            <a:ext cx="384111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轻则赔钱，重则坐牢</a:t>
            </a:r>
            <a:r>
              <a:rPr lang="zh-CN" altLang="en-US" sz="2800" b="1" dirty="0">
                <a:solidFill>
                  <a:schemeClr val="accent1"/>
                </a:solidFill>
                <a:latin typeface="+mn-ea"/>
              </a:rPr>
              <a:t>。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</a:t>
            </a:r>
            <a:endParaRPr lang="zh-CN" altLang="en-US" sz="28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606425" y="2261235"/>
            <a:ext cx="10697845" cy="3087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80000"/>
              </a:lnSpc>
            </a:pPr>
            <a:r>
              <a:rPr lang="zh-CN" altLang="en-US" b="1">
                <a:solidFill>
                  <a:schemeClr val="accent1"/>
                </a:solidFill>
              </a:rPr>
              <a:t>（一）</a:t>
            </a:r>
            <a:r>
              <a:rPr lang="zh-CN" altLang="en-US">
                <a:solidFill>
                  <a:schemeClr val="accent1"/>
                </a:solidFill>
              </a:rPr>
              <a:t>因过失引起火灾尚不构成犯罪的，根据《消防法》处十日以上十五日以下拘留，可以并处五百元以下罚款，情节较轻的，处警告或者五百元以下罚款；</a:t>
            </a:r>
            <a:endParaRPr lang="zh-CN" altLang="en-US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b="1">
                <a:solidFill>
                  <a:schemeClr val="accent1"/>
                </a:solidFill>
              </a:rPr>
              <a:t>（二）</a:t>
            </a:r>
            <a:r>
              <a:rPr lang="zh-CN" altLang="en-US">
                <a:solidFill>
                  <a:schemeClr val="accent1"/>
                </a:solidFill>
              </a:rPr>
              <a:t>当火灾造成人员伤亡或严重经济损失，构成犯罪的，要分别承担刑事责任（失火罪，处三年以上七年以下有期徒刑，情节较轻的，处三年以下有期徒刑或者拘役）和民事责任（经济赔偿）；</a:t>
            </a:r>
            <a:endParaRPr lang="zh-CN" altLang="en-US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b="1">
                <a:solidFill>
                  <a:schemeClr val="accent1"/>
                </a:solidFill>
              </a:rPr>
              <a:t>（三）</a:t>
            </a:r>
            <a:r>
              <a:rPr lang="zh-CN" altLang="en-US">
                <a:solidFill>
                  <a:schemeClr val="accent1"/>
                </a:solidFill>
              </a:rPr>
              <a:t>在生产、作业中违反有关安全管理的规定，因而发生重大伤亡事故或者造成其他严重后果，处三年以下有期徒刑或者拘役；情节特别恶劣的，处三年以上七年以下有期徒刑。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  <p:custDataLst>
      <p:tags r:id="rId9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“四不要”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  <a:p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581025" y="121602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一不要违反安全生产规章制度和安全操作规程严禁违章动火</a:t>
            </a:r>
            <a:endParaRPr lang="zh-CN" altLang="en-US" sz="2800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8" name="文本框 7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606425" y="1977390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+mn-ea"/>
                <a:sym typeface="+mn-ea"/>
              </a:rPr>
              <a:t>1.</a:t>
            </a: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严禁违章动火</a:t>
            </a:r>
            <a:endParaRPr lang="zh-CN" altLang="en-US" sz="2800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pic>
        <p:nvPicPr>
          <p:cNvPr id="5" name="图片 4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608" y="2806065"/>
            <a:ext cx="6280785" cy="351472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“四不要”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  <a:p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581025" y="1304290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一不要违反安全生产规章制度和安全操作规程</a:t>
            </a:r>
            <a:endParaRPr lang="zh-CN" altLang="en-US" sz="2800" b="1" dirty="0" smtClean="0">
              <a:solidFill>
                <a:schemeClr val="accent1"/>
              </a:solidFill>
              <a:latin typeface="+mn-ea"/>
              <a:ea typeface="楷体_GB2312" panose="0201060903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728345" y="3939540"/>
            <a:ext cx="511175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2400" dirty="0">
                <a:solidFill>
                  <a:schemeClr val="accent1"/>
                </a:solidFill>
                <a:latin typeface="+mn-ea"/>
                <a:sym typeface="+mn-ea"/>
              </a:rPr>
              <a:t> </a:t>
            </a:r>
            <a:r>
              <a:rPr lang="zh-CN" altLang="en-US" sz="2400" dirty="0">
                <a:solidFill>
                  <a:schemeClr val="accent1"/>
                </a:solidFill>
                <a:latin typeface="+mn-ea"/>
                <a:sym typeface="+mn-ea"/>
              </a:rPr>
              <a:t>要配备灭火器、挡火板等</a:t>
            </a:r>
            <a:endParaRPr lang="zh-CN" altLang="en-US" sz="2400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6645275" y="2294573"/>
            <a:ext cx="5034915" cy="2936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728345" y="4645660"/>
            <a:ext cx="5367655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2400" dirty="0">
                <a:solidFill>
                  <a:schemeClr val="accent1"/>
                </a:solidFill>
                <a:latin typeface="+mn-ea"/>
                <a:sym typeface="+mn-ea"/>
              </a:rPr>
              <a:t> </a:t>
            </a:r>
            <a:r>
              <a:rPr lang="zh-CN" altLang="en-US" sz="2400" dirty="0">
                <a:solidFill>
                  <a:schemeClr val="accent1"/>
                </a:solidFill>
                <a:latin typeface="+mn-ea"/>
                <a:sym typeface="+mn-ea"/>
              </a:rPr>
              <a:t>及时清除电焊渣掉落处易燃可燃物。</a:t>
            </a:r>
            <a:endParaRPr lang="zh-CN" altLang="en-US" sz="2400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6801803" y="2385378"/>
            <a:ext cx="4721860" cy="2755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70000"/>
              </a:lnSpc>
            </a:pPr>
            <a:r>
              <a:rPr lang="zh-CN" altLang="en-US" sz="2000">
                <a:solidFill>
                  <a:schemeClr val="accent1"/>
                </a:solidFill>
                <a:sym typeface="+mn-ea"/>
              </a:rPr>
              <a:t>如果因为“违规动火”等违反有关安全管理的规定，发生重大伤亡事故或者造成其他严重后果，处三年以下有期徒刑或者拘役；情节特别恶劣的，</a:t>
            </a:r>
            <a:r>
              <a:rPr lang="zh-CN" altLang="en-US" sz="2000" b="1">
                <a:solidFill>
                  <a:schemeClr val="accent1"/>
                </a:solidFill>
                <a:sym typeface="+mn-ea"/>
              </a:rPr>
              <a:t>处三年以上七年以下有期徒刑。</a:t>
            </a:r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>
            <p:custDataLst>
              <p:tags r:id="rId11"/>
            </p:custDataLst>
          </p:nvPr>
        </p:nvSpPr>
        <p:spPr>
          <a:xfrm>
            <a:off x="728345" y="2079625"/>
            <a:ext cx="2947670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+mn-ea"/>
                <a:sym typeface="+mn-ea"/>
              </a:rPr>
              <a:t>1.</a:t>
            </a: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严禁违章动火</a:t>
            </a:r>
            <a:endParaRPr lang="zh-CN" altLang="en-US" sz="2800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728345" y="3233420"/>
            <a:ext cx="472186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l"/>
            </a:pPr>
            <a:r>
              <a:rPr lang="zh-CN" altLang="en-US" sz="2400" dirty="0">
                <a:solidFill>
                  <a:schemeClr val="accent1"/>
                </a:solidFill>
                <a:latin typeface="+mn-ea"/>
                <a:sym typeface="+mn-ea"/>
              </a:rPr>
              <a:t>作业人员应持证上岗</a:t>
            </a:r>
            <a:endParaRPr lang="zh-CN" altLang="en-US" sz="2400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“四不要”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  <a:p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581025" y="121602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一不要违反安全生产规章制度和安全操作规程严禁违章动火</a:t>
            </a:r>
            <a:endParaRPr lang="zh-CN" altLang="en-US" sz="2800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8" name="文本框 7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606425" y="1977390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sz="2800" b="1" dirty="0">
                <a:solidFill>
                  <a:schemeClr val="accent1"/>
                </a:solidFill>
                <a:latin typeface="+mn-ea"/>
                <a:sym typeface="+mn-ea"/>
              </a:rPr>
              <a:t>2.不在禁烟区吸烟</a:t>
            </a:r>
            <a:endParaRPr sz="2800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08170" y="2564130"/>
            <a:ext cx="3375660" cy="336677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“四不要”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  <a:p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581025" y="121602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一不要违反安全生产规章制度和安全操作规程严禁违章动火</a:t>
            </a:r>
            <a:endParaRPr lang="zh-CN" altLang="en-US" sz="2800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606425" y="3281680"/>
            <a:ext cx="10697845" cy="3087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80000"/>
              </a:lnSpc>
            </a:pPr>
            <a:r>
              <a:rPr lang="zh-CN" altLang="en-US">
                <a:solidFill>
                  <a:schemeClr val="accent1"/>
                </a:solidFill>
              </a:rPr>
              <a:t>图片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8" name="文本框 7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606425" y="1977390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en-US" sz="2800" b="1" dirty="0">
                <a:solidFill>
                  <a:schemeClr val="accent1"/>
                </a:solidFill>
                <a:latin typeface="+mn-ea"/>
                <a:sym typeface="+mn-ea"/>
              </a:rPr>
              <a:t>3</a:t>
            </a:r>
            <a:r>
              <a:rPr sz="2800" b="1" dirty="0">
                <a:solidFill>
                  <a:schemeClr val="accent1"/>
                </a:solidFill>
                <a:latin typeface="+mn-ea"/>
                <a:sym typeface="+mn-ea"/>
              </a:rPr>
              <a:t>.关好电源、气源</a:t>
            </a:r>
            <a:endParaRPr sz="2800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81025" y="2806065"/>
            <a:ext cx="5501640" cy="29032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19850" y="2806065"/>
            <a:ext cx="5365750" cy="290258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6" name="任意形状 8"/>
          <p:cNvSpPr/>
          <p:nvPr>
            <p:custDataLst>
              <p:tags r:id="rId4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“四不要”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  <a:p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157480" y="1259205"/>
            <a:ext cx="898969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二不要在员工宿舍私拉乱接电气线路、超负荷用电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28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08133" y="5476875"/>
            <a:ext cx="4528185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accent1"/>
                </a:solidFill>
              </a:rPr>
              <a:t>电气线路应穿金属管或阻燃型PVC管敷设</a:t>
            </a:r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8884285" y="5480050"/>
            <a:ext cx="249809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chemeClr val="accent1"/>
                </a:solidFill>
              </a:rPr>
              <a:t>配备过载保护装置</a:t>
            </a:r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935355" y="5483225"/>
            <a:ext cx="227203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私拉乱接电气线路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35660" y="3302000"/>
            <a:ext cx="227203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对应图片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27650" y="3302000"/>
            <a:ext cx="227203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对应图片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305290" y="3302000"/>
            <a:ext cx="227203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对应图片</a:t>
            </a:r>
            <a:endParaRPr lang="zh-CN" altLang="en-US"/>
          </a:p>
        </p:txBody>
      </p:sp>
      <p:pic>
        <p:nvPicPr>
          <p:cNvPr id="13" name="图片 12" descr="私拉乱接电线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15075" r="23686"/>
          <a:stretch>
            <a:fillRect/>
          </a:stretch>
        </p:blipFill>
        <p:spPr>
          <a:xfrm>
            <a:off x="282575" y="2536825"/>
            <a:ext cx="3577590" cy="2697480"/>
          </a:xfrm>
          <a:prstGeom prst="rect">
            <a:avLst/>
          </a:prstGeom>
        </p:spPr>
      </p:pic>
      <p:pic>
        <p:nvPicPr>
          <p:cNvPr id="14" name="图片 13" descr="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349115" y="2533650"/>
            <a:ext cx="4046220" cy="2694305"/>
          </a:xfrm>
          <a:prstGeom prst="rect">
            <a:avLst/>
          </a:prstGeom>
        </p:spPr>
      </p:pic>
      <p:pic>
        <p:nvPicPr>
          <p:cNvPr id="15" name="图片 14" descr="过载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884285" y="2536825"/>
            <a:ext cx="2693035" cy="269303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“四不要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”</a:t>
            </a:r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581025" y="1167765"/>
            <a:ext cx="626427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三不要带电动自行车及蓄电池进门入户</a:t>
            </a:r>
            <a:r>
              <a:rPr lang="zh-CN" altLang="en-US" sz="2800" b="1" dirty="0">
                <a:solidFill>
                  <a:schemeClr val="accent1"/>
                </a:solidFill>
                <a:latin typeface="+mn-ea"/>
              </a:rPr>
              <a:t>  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</a:t>
            </a:r>
            <a:endParaRPr lang="zh-CN" altLang="en-US" sz="3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511493" y="2211705"/>
            <a:ext cx="11169015" cy="3900170"/>
            <a:chOff x="678" y="3483"/>
            <a:chExt cx="17589" cy="6142"/>
          </a:xfrm>
        </p:grpSpPr>
        <p:pic>
          <p:nvPicPr>
            <p:cNvPr id="2" name="图片 1" descr="电动车火灾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678" y="3483"/>
              <a:ext cx="8195" cy="6143"/>
            </a:xfrm>
            <a:prstGeom prst="rect">
              <a:avLst/>
            </a:prstGeom>
          </p:spPr>
        </p:pic>
        <p:pic>
          <p:nvPicPr>
            <p:cNvPr id="3" name="图片 2" descr="电动车火灾1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9199" y="3483"/>
              <a:ext cx="9069" cy="6143"/>
            </a:xfrm>
            <a:prstGeom prst="rect">
              <a:avLst/>
            </a:prstGeom>
          </p:spPr>
        </p:pic>
      </p:grpSp>
    </p:spTree>
    <p:custDataLst>
      <p:tags r:id="rId12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sp>
        <p:nvSpPr>
          <p:cNvPr id="6" name="文本框 5" descr="7b0a20202020227461726765744d6f64756c65223a202270726f636573734f6e6c696e65466f6e7473220a7d0a"/>
          <p:cNvSpPr txBox="1"/>
          <p:nvPr/>
        </p:nvSpPr>
        <p:spPr>
          <a:xfrm>
            <a:off x="749935" y="2808605"/>
            <a:ext cx="8267065" cy="1999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000" b="1" dirty="0">
                <a:solidFill>
                  <a:schemeClr val="accent1"/>
                </a:solidFill>
                <a:latin typeface="+mn-ea"/>
                <a:sym typeface="+mn-ea"/>
              </a:rPr>
              <a:t>全生命周期消防宣传教</a:t>
            </a:r>
            <a:r>
              <a:rPr lang="zh-CN" altLang="en-US" sz="4000" b="1" dirty="0" smtClean="0">
                <a:solidFill>
                  <a:schemeClr val="accent1"/>
                </a:solidFill>
                <a:latin typeface="+mn-ea"/>
                <a:sym typeface="+mn-ea"/>
              </a:rPr>
              <a:t>育</a:t>
            </a:r>
            <a:endParaRPr lang="zh-CN" altLang="en-US" sz="4000" b="1" dirty="0" smtClean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4000" b="1" dirty="0" smtClean="0">
                <a:solidFill>
                  <a:schemeClr val="accent1"/>
                </a:solidFill>
                <a:latin typeface="+mn-ea"/>
                <a:sym typeface="+mn-ea"/>
              </a:rPr>
              <a:t>培</a:t>
            </a:r>
            <a:r>
              <a:rPr lang="zh-CN" altLang="en-US" sz="4000" b="1" dirty="0">
                <a:solidFill>
                  <a:schemeClr val="accent1"/>
                </a:solidFill>
                <a:latin typeface="+mn-ea"/>
                <a:sym typeface="+mn-ea"/>
              </a:rPr>
              <a:t>训攻坚行</a:t>
            </a:r>
            <a:r>
              <a:rPr lang="zh-CN" altLang="en-US" sz="4000" b="1" dirty="0" smtClean="0">
                <a:solidFill>
                  <a:schemeClr val="accent1"/>
                </a:solidFill>
                <a:latin typeface="+mn-ea"/>
                <a:sym typeface="+mn-ea"/>
              </a:rPr>
              <a:t>动解读</a:t>
            </a:r>
            <a:endParaRPr lang="en-US" altLang="zh-CN" sz="4000" b="1" dirty="0" smtClean="0">
              <a:solidFill>
                <a:schemeClr val="accent1"/>
              </a:solidFill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accent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2800" b="1" dirty="0" smtClean="0">
              <a:solidFill>
                <a:schemeClr val="accent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38759" y="3953720"/>
            <a:ext cx="2904599" cy="2904599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8939530" y="1888490"/>
            <a:ext cx="3780155" cy="2919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9900" b="1" dirty="0">
                <a:ln w="19050">
                  <a:noFill/>
                </a:ln>
                <a:solidFill>
                  <a:schemeClr val="bg2"/>
                </a:solidFill>
                <a:latin typeface="+mj-ea"/>
                <a:ea typeface="+mj-ea"/>
                <a:sym typeface="+mn-ea"/>
              </a:rPr>
              <a:t>01</a:t>
            </a:r>
            <a:endParaRPr lang="en-US" altLang="zh-CN" sz="19900" b="1" dirty="0">
              <a:ln w="19050">
                <a:noFill/>
              </a:ln>
              <a:solidFill>
                <a:schemeClr val="bg2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9790" y="2348865"/>
            <a:ext cx="1859280" cy="459740"/>
            <a:chOff x="8136" y="5038"/>
            <a:chExt cx="2928" cy="724"/>
          </a:xfrm>
        </p:grpSpPr>
        <p:sp>
          <p:nvSpPr>
            <p:cNvPr id="5" name="圆角矩形 4"/>
            <p:cNvSpPr/>
            <p:nvPr/>
          </p:nvSpPr>
          <p:spPr>
            <a:xfrm>
              <a:off x="8136" y="5069"/>
              <a:ext cx="2929" cy="663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3" name="文本框 2" descr="7b0a20202020227461726765744d6f64756c65223a202270726f636573734f6e6c696e65466f6e7473220a7d0a"/>
            <p:cNvSpPr txBox="1"/>
            <p:nvPr/>
          </p:nvSpPr>
          <p:spPr>
            <a:xfrm>
              <a:off x="8489" y="5038"/>
              <a:ext cx="222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n>
                    <a:noFill/>
                  </a:ln>
                  <a:solidFill>
                    <a:schemeClr val="bg2"/>
                  </a:solidFill>
                  <a:latin typeface="+mj-lt"/>
                  <a:ea typeface="苹方 中等" panose="020B0400000000000000" charset="-122"/>
                  <a:cs typeface="+mj-lt"/>
                </a:rPr>
                <a:t>第一部分</a:t>
              </a:r>
              <a:endParaRPr lang="zh-CN" altLang="en-US" sz="2400">
                <a:ln>
                  <a:noFill/>
                </a:ln>
                <a:solidFill>
                  <a:schemeClr val="bg2"/>
                </a:solidFill>
                <a:latin typeface="+mj-lt"/>
                <a:ea typeface="苹方 中等" panose="020B0400000000000000" charset="-122"/>
                <a:cs typeface="+mj-lt"/>
              </a:endParaRPr>
            </a:p>
          </p:txBody>
        </p:sp>
      </p:grpSp>
    </p:spTree>
    <p:custDataLst>
      <p:tags r:id="rId1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1328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新修订的《福建省消防条例》（2023年9月1日起施行）规定</a:t>
            </a:r>
            <a:endParaRPr 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606425" y="1323975"/>
            <a:ext cx="10656570" cy="1087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2400" b="1" dirty="0">
                <a:solidFill>
                  <a:schemeClr val="accent1"/>
                </a:solidFill>
              </a:rPr>
              <a:t>乡镇街道：管理单位应当加强对充电安全的日常巡查，制止电动自行车、电动摩托车和电动汽车在不符合消防安全规定要求的室内场所充电。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581025" y="2688590"/>
            <a:ext cx="10881360" cy="31229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727710" y="2802890"/>
            <a:ext cx="10509885" cy="2837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 fontAlgn="auto">
              <a:lnSpc>
                <a:spcPct val="180000"/>
              </a:lnSpc>
              <a:buFont typeface="Wingdings" panose="05000000000000000000" charset="0"/>
              <a:buChar char="l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在公共门厅、疏散通道、安全出口、楼梯间、地下汽车停车位停放电动自行车和电动摩托车，携带电动自行车和电动摩托车及其电池进入电梯轿厢，或者私拉电线和插座给电动自行车、电动摩托车和电动汽车充电的，由消防救援机构或者乡（镇）人民政府、街道办事处责令改正，拒不改正的，对经营性单位和个人处一千元以上五千元以下罚款，对非经营性单位和个人处一百元以上五百元以下罚款。        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消防安全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“四不要”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  <a:p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581025" y="121602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四不要停用、损坏、遮挡消防设施或器材</a:t>
            </a:r>
            <a:endParaRPr lang="zh-CN" altLang="en-US" sz="2800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02450" y="2055495"/>
            <a:ext cx="3366135" cy="41776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733550" y="2044700"/>
            <a:ext cx="4622165" cy="418846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sp>
        <p:nvSpPr>
          <p:cNvPr id="6" name="文本框 5" descr="7b0a20202020227461726765744d6f64756c65223a202270726f636573734f6e6c696e65466f6e7473220a7d0a"/>
          <p:cNvSpPr txBox="1"/>
          <p:nvPr/>
        </p:nvSpPr>
        <p:spPr>
          <a:xfrm>
            <a:off x="749935" y="2808605"/>
            <a:ext cx="8521065" cy="1999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sz="4000" b="1" dirty="0">
                <a:solidFill>
                  <a:schemeClr val="accent1"/>
                </a:solidFill>
                <a:latin typeface="+mn-ea"/>
                <a:sym typeface="+mn-ea"/>
              </a:rPr>
              <a:t>消防安全</a:t>
            </a:r>
            <a:r>
              <a:rPr sz="4000" b="1" dirty="0">
                <a:solidFill>
                  <a:schemeClr val="accent1"/>
                </a:solidFill>
                <a:latin typeface="+mn-ea"/>
                <a:sym typeface="+mn-ea"/>
              </a:rPr>
              <a:t>宣讲队宣传教育方法及要求</a:t>
            </a:r>
            <a:endParaRPr sz="40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40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        </a:t>
            </a:r>
            <a:endParaRPr lang="zh-CN" altLang="en-US" sz="2800" b="1" dirty="0" smtClean="0">
              <a:solidFill>
                <a:schemeClr val="accent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38759" y="3953720"/>
            <a:ext cx="2904599" cy="2904599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8939530" y="1888490"/>
            <a:ext cx="3780155" cy="2919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9900" b="1" dirty="0">
                <a:ln w="19050">
                  <a:noFill/>
                </a:ln>
                <a:solidFill>
                  <a:schemeClr val="bg2"/>
                </a:solidFill>
                <a:latin typeface="+mj-ea"/>
                <a:ea typeface="+mj-ea"/>
                <a:sym typeface="+mn-ea"/>
              </a:rPr>
              <a:t>03</a:t>
            </a:r>
            <a:endParaRPr lang="en-US" altLang="zh-CN" sz="19900" b="1" dirty="0">
              <a:ln w="19050">
                <a:noFill/>
              </a:ln>
              <a:solidFill>
                <a:schemeClr val="bg2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9790" y="2348865"/>
            <a:ext cx="1859915" cy="460375"/>
            <a:chOff x="8136" y="5038"/>
            <a:chExt cx="2929" cy="725"/>
          </a:xfrm>
        </p:grpSpPr>
        <p:sp>
          <p:nvSpPr>
            <p:cNvPr id="4" name="圆角矩形 3"/>
            <p:cNvSpPr/>
            <p:nvPr>
              <p:custDataLst>
                <p:tags r:id="rId12"/>
              </p:custDataLst>
            </p:nvPr>
          </p:nvSpPr>
          <p:spPr>
            <a:xfrm>
              <a:off x="8136" y="5069"/>
              <a:ext cx="2929" cy="663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10" name="文本框 9" descr="7b0a20202020227461726765744d6f64756c65223a202270726f636573734f6e6c696e65466f6e7473220a7d0a"/>
            <p:cNvSpPr txBox="1"/>
            <p:nvPr>
              <p:custDataLst>
                <p:tags r:id="rId13"/>
              </p:custDataLst>
            </p:nvPr>
          </p:nvSpPr>
          <p:spPr>
            <a:xfrm>
              <a:off x="8489" y="5038"/>
              <a:ext cx="222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n>
                    <a:noFill/>
                  </a:ln>
                  <a:solidFill>
                    <a:schemeClr val="bg2"/>
                  </a:solidFill>
                  <a:latin typeface="+mj-lt"/>
                  <a:ea typeface="苹方 中等" panose="020B0400000000000000" charset="-122"/>
                  <a:cs typeface="+mj-lt"/>
                </a:rPr>
                <a:t>第三部分</a:t>
              </a:r>
              <a:endParaRPr lang="zh-CN" altLang="en-US" sz="2400">
                <a:ln>
                  <a:noFill/>
                </a:ln>
                <a:solidFill>
                  <a:schemeClr val="bg2"/>
                </a:solidFill>
                <a:latin typeface="+mj-lt"/>
                <a:ea typeface="苹方 中等" panose="020B0400000000000000" charset="-122"/>
                <a:cs typeface="+mj-lt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320358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5999480" y="686435"/>
            <a:ext cx="4605655" cy="5892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>
              <a:lnSpc>
                <a:spcPct val="170000"/>
              </a:lnSpc>
            </a:pP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136640" y="593725"/>
            <a:ext cx="499491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sym typeface="+mn-ea"/>
              </a:rPr>
              <a:t>全生命周期微信小程序</a:t>
            </a:r>
            <a:endParaRPr lang="zh-CN" altLang="en-US" sz="3200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4794250" y="2896235"/>
            <a:ext cx="7397750" cy="911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</a:rPr>
              <a:t>全程指导</a:t>
            </a:r>
            <a:r>
              <a:rPr lang="en-US" altLang="zh-CN" sz="2800" b="1" dirty="0">
                <a:solidFill>
                  <a:schemeClr val="accent1"/>
                </a:solidFill>
              </a:rPr>
              <a:t>“一教一练”工作</a:t>
            </a:r>
            <a:r>
              <a:rPr lang="zh-CN" altLang="en-US" sz="2800" b="1" dirty="0">
                <a:solidFill>
                  <a:schemeClr val="accent1"/>
                </a:solidFill>
              </a:rPr>
              <a:t>开展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3" name="文本框 2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4794250" y="4297680"/>
            <a:ext cx="7397750" cy="911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800" b="1" dirty="0">
                <a:solidFill>
                  <a:schemeClr val="accent1"/>
                </a:solidFill>
              </a:rPr>
              <a:t>自动生成消防宣讲记录</a:t>
            </a:r>
            <a:endParaRPr lang="zh-CN" sz="2800" b="1" dirty="0">
              <a:solidFill>
                <a:schemeClr val="accent1"/>
              </a:solidFill>
            </a:endParaRPr>
          </a:p>
        </p:txBody>
      </p:sp>
      <p:sp>
        <p:nvSpPr>
          <p:cNvPr id="6" name="文本框 5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4603115" y="1787525"/>
            <a:ext cx="7397750" cy="911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800" b="1" dirty="0">
                <a:solidFill>
                  <a:schemeClr val="accent1"/>
                </a:solidFill>
              </a:rPr>
              <a:t>电子打卡式宣讲</a:t>
            </a:r>
            <a:endParaRPr lang="zh-CN" sz="2800" b="1" dirty="0">
              <a:solidFill>
                <a:schemeClr val="accent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585" y="469265"/>
            <a:ext cx="4630420" cy="592074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sp>
        <p:nvSpPr>
          <p:cNvPr id="6" name="文本框 5" descr="7b0a20202020227461726765744d6f64756c65223a202270726f636573734f6e6c696e65466f6e7473220a7d0a"/>
          <p:cNvSpPr txBox="1"/>
          <p:nvPr>
            <p:custDataLst>
              <p:tags r:id="rId10"/>
            </p:custDataLst>
          </p:nvPr>
        </p:nvSpPr>
        <p:spPr>
          <a:xfrm>
            <a:off x="717550" y="2252345"/>
            <a:ext cx="10027285" cy="249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4800" b="1" dirty="0">
                <a:solidFill>
                  <a:schemeClr val="accent1"/>
                </a:solidFill>
                <a:latin typeface="+mn-ea"/>
                <a:sym typeface="+mn-ea"/>
              </a:rPr>
              <a:t>观看社会单位消防安全</a:t>
            </a:r>
            <a:endParaRPr lang="zh-CN" altLang="en-US" sz="48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4800" b="1" dirty="0">
                <a:solidFill>
                  <a:schemeClr val="accent1"/>
                </a:solidFill>
                <a:latin typeface="+mn-ea"/>
                <a:sym typeface="+mn-ea"/>
              </a:rPr>
              <a:t>宣传教育示范教学片</a:t>
            </a:r>
            <a:endParaRPr lang="en-US" altLang="zh-CN" sz="4800" b="1" dirty="0" smtClean="0">
              <a:solidFill>
                <a:schemeClr val="accent1"/>
              </a:solidFill>
              <a:latin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4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48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87299" y="3882600"/>
            <a:ext cx="2904599" cy="2904599"/>
          </a:xfrm>
          <a:prstGeom prst="rect">
            <a:avLst/>
          </a:prstGeom>
          <a:noFill/>
        </p:spPr>
      </p:pic>
    </p:spTree>
    <p:custDataLst>
      <p:tags r:id="rId1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87299" y="3882600"/>
            <a:ext cx="2904599" cy="2904599"/>
          </a:xfrm>
          <a:prstGeom prst="rect">
            <a:avLst/>
          </a:prstGeom>
          <a:noFill/>
        </p:spPr>
      </p:pic>
      <p:sp>
        <p:nvSpPr>
          <p:cNvPr id="2504" name="Object 2504"/>
          <p:cNvSpPr txBox="1"/>
          <p:nvPr>
            <p:custDataLst>
              <p:tags r:id="rId12"/>
            </p:custDataLst>
          </p:nvPr>
        </p:nvSpPr>
        <p:spPr>
          <a:xfrm>
            <a:off x="2743518" y="2261235"/>
            <a:ext cx="6704965" cy="19773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  <a:scene3d>
              <a:camera prst="orthographicFront"/>
              <a:lightRig rig="threePt" dir="t"/>
            </a:scene3d>
          </a:bodyPr>
          <a:p>
            <a:pPr algn="dist">
              <a:lnSpc>
                <a:spcPct val="110000"/>
              </a:lnSpc>
            </a:pPr>
            <a:r>
              <a:rPr lang="zh-CN" sz="11500" b="0" i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</a:rPr>
              <a:t>感谢聆听</a:t>
            </a:r>
            <a:endParaRPr lang="zh-CN" altLang="en-US" sz="11500" b="0" i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507" name="Object 2507"/>
          <p:cNvSpPr txBox="1"/>
          <p:nvPr>
            <p:custDataLst>
              <p:tags r:id="rId13"/>
            </p:custDataLst>
          </p:nvPr>
        </p:nvSpPr>
        <p:spPr>
          <a:xfrm>
            <a:off x="3150235" y="4606290"/>
            <a:ext cx="5891530" cy="3429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  <a:scene3d>
              <a:camera prst="orthographicFront"/>
              <a:lightRig rig="threePt" dir="t"/>
            </a:scene3d>
          </a:bodyPr>
          <a:p>
            <a:pPr algn="dist">
              <a:lnSpc>
                <a:spcPct val="106000"/>
              </a:lnSpc>
            </a:pP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</a:rPr>
              <a:t>不足之处请批评指正！</a:t>
            </a:r>
            <a:endParaRPr lang="zh-CN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5600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“全生命周期工作是什么”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532130" y="3036570"/>
            <a:ext cx="12258040" cy="97472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457200" indent="-457200" algn="l">
              <a:lnSpc>
                <a:spcPct val="140000"/>
              </a:lnSpc>
              <a:buFont typeface="Wingdings" panose="05000000000000000000" charset="0"/>
              <a:buChar char="l"/>
            </a:pPr>
            <a:r>
              <a:rPr sz="2800" b="1" dirty="0">
                <a:solidFill>
                  <a:srgbClr val="128EFE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福建省“十四五”消防救援事业发展专项规划的一项重要工程</a:t>
            </a:r>
            <a:r>
              <a:rPr lang="zh-CN" altLang="en-US" sz="3600" b="1" dirty="0" smtClean="0">
                <a:solidFill>
                  <a:schemeClr val="accent1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     </a:t>
            </a:r>
            <a:endParaRPr lang="zh-CN" altLang="en-US" sz="3600" b="1" dirty="0" smtClean="0">
              <a:solidFill>
                <a:schemeClr val="accent1"/>
              </a:solidFill>
              <a:effectLst/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532130" y="4288790"/>
            <a:ext cx="11366500" cy="97472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457200" indent="-457200" algn="l">
              <a:lnSpc>
                <a:spcPct val="140000"/>
              </a:lnSpc>
              <a:buFont typeface="Wingdings" panose="05000000000000000000" charset="0"/>
              <a:buChar char="l"/>
            </a:pPr>
            <a:r>
              <a:rPr sz="2800" b="1" dirty="0">
                <a:solidFill>
                  <a:srgbClr val="2656FF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我省着眼全民消防安全素质提升工程，创新性提出的一项工作举措</a:t>
            </a:r>
            <a:r>
              <a:rPr lang="zh-CN" altLang="en-US" sz="2800" b="1" dirty="0" smtClean="0">
                <a:solidFill>
                  <a:srgbClr val="2656FF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 </a:t>
            </a:r>
            <a:endParaRPr lang="zh-CN" altLang="en-US" sz="2800" b="1" dirty="0" smtClean="0">
              <a:solidFill>
                <a:srgbClr val="2656FF"/>
              </a:solidFill>
              <a:effectLst/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532130" y="1784350"/>
            <a:ext cx="11366500" cy="97472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457200" indent="-457200" algn="l">
              <a:lnSpc>
                <a:spcPct val="140000"/>
              </a:lnSpc>
              <a:buFont typeface="Wingdings" panose="05000000000000000000" charset="0"/>
              <a:buChar char="l"/>
            </a:pPr>
            <a:r>
              <a:rPr sz="2800" b="1" dirty="0">
                <a:solidFill>
                  <a:srgbClr val="11BEFF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“全生命周期消防安全宣传教育培训工作”的简称</a:t>
            </a:r>
            <a:r>
              <a:rPr sz="2800" b="1" dirty="0">
                <a:solidFill>
                  <a:srgbClr val="11BEFF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</a:t>
            </a:r>
            <a:r>
              <a:rPr lang="zh-CN" altLang="en-US" sz="3600" b="1" dirty="0" smtClean="0">
                <a:solidFill>
                  <a:srgbClr val="11BEFF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</a:t>
            </a:r>
            <a:endParaRPr lang="zh-CN" altLang="en-US" sz="3600" b="1" dirty="0" smtClean="0">
              <a:solidFill>
                <a:srgbClr val="11BEFF"/>
              </a:solidFill>
              <a:effectLst/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1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5022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“全生命周期工作是什么”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90525" y="3206750"/>
            <a:ext cx="2162175" cy="11303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6577965" y="1574165"/>
            <a:ext cx="5288915" cy="10115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11" name="圆角矩形 10"/>
          <p:cNvSpPr/>
          <p:nvPr/>
        </p:nvSpPr>
        <p:spPr>
          <a:xfrm>
            <a:off x="3159760" y="3206750"/>
            <a:ext cx="2549525" cy="11303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17" name="圆角矩形 16"/>
          <p:cNvSpPr/>
          <p:nvPr/>
        </p:nvSpPr>
        <p:spPr>
          <a:xfrm>
            <a:off x="6577965" y="3203575"/>
            <a:ext cx="5288915" cy="10115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451485" y="3288665"/>
            <a:ext cx="2040255" cy="8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36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工作目标</a:t>
            </a:r>
            <a:r>
              <a: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 </a:t>
            </a:r>
            <a:endParaRPr lang="zh-CN" altLang="en-US" sz="36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2" name="文本框 11" descr="7b0a20202020227461726765744d6f64756c65223a202270726f636573734f6e6c696e65466f6e7473220a7d0a"/>
          <p:cNvSpPr txBox="1"/>
          <p:nvPr/>
        </p:nvSpPr>
        <p:spPr>
          <a:xfrm>
            <a:off x="3106420" y="3288665"/>
            <a:ext cx="2602865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36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全民全覆盖</a:t>
            </a:r>
            <a:r>
              <a: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 </a:t>
            </a:r>
            <a:endParaRPr lang="zh-CN" altLang="en-US" sz="36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6678930" y="1611630"/>
            <a:ext cx="5135245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“十四五”规划末期（2025年底）全民</a:t>
            </a:r>
            <a:endParaRPr lang="zh-CN" sz="2000" b="1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均接受1次</a:t>
            </a:r>
            <a:r>
              <a:rPr lang="zh-CN" sz="2000" b="1" dirty="0">
                <a:solidFill>
                  <a:srgbClr val="FF0000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“面对面”</a:t>
            </a: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消防宣传教育培训           </a:t>
            </a:r>
            <a:endParaRPr lang="zh-CN" sz="2000" b="1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4" name="文本框 13" descr="7b0a20202020227461726765744d6f64756c65223a202270726f636573734f6e6c696e65466f6e7473220a7d0a"/>
          <p:cNvSpPr txBox="1"/>
          <p:nvPr/>
        </p:nvSpPr>
        <p:spPr>
          <a:xfrm>
            <a:off x="6577965" y="3343910"/>
            <a:ext cx="5236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应宣尽宣、应教尽教、应训尽训      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5" name="左大括号 14"/>
          <p:cNvSpPr/>
          <p:nvPr/>
        </p:nvSpPr>
        <p:spPr>
          <a:xfrm>
            <a:off x="5853430" y="1972310"/>
            <a:ext cx="367030" cy="3547110"/>
          </a:xfrm>
          <a:prstGeom prst="leftBrace">
            <a:avLst>
              <a:gd name="adj1" fmla="val 34262"/>
              <a:gd name="adj2" fmla="val 49631"/>
            </a:avLst>
          </a:prstGeom>
          <a:ln w="3810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燕尾形 25"/>
          <p:cNvSpPr/>
          <p:nvPr/>
        </p:nvSpPr>
        <p:spPr>
          <a:xfrm>
            <a:off x="2663190" y="3575050"/>
            <a:ext cx="325120" cy="47752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6630670" y="4669790"/>
            <a:ext cx="5288915" cy="10115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8" name="文本框 7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6630670" y="4669790"/>
            <a:ext cx="5236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独居老人、留守儿童、残疾人等特殊人群和偏远的农村家庭是重点人群      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2" grpId="1"/>
      <p:bldP spid="5" grpId="1" animBg="1"/>
      <p:bldP spid="26" grpId="0" bldLvl="0" animBg="1"/>
      <p:bldP spid="11" grpId="0" bldLvl="0" animBg="1"/>
      <p:bldP spid="12" grpId="0"/>
      <p:bldP spid="15" grpId="0" bldLvl="0" animBg="1"/>
      <p:bldP spid="16" grpId="0" bldLvl="0" animBg="1"/>
      <p:bldP spid="13" grpId="0"/>
      <p:bldP spid="17" grpId="0" bldLvl="0" animBg="1"/>
      <p:bldP spid="14" grpId="0"/>
      <p:bldP spid="3" grpId="1" animBg="1"/>
      <p:bldP spid="26" grpId="1" animBg="1"/>
      <p:bldP spid="11" grpId="1" animBg="1"/>
      <p:bldP spid="12" grpId="1"/>
      <p:bldP spid="15" grpId="1" animBg="1"/>
      <p:bldP spid="16" grpId="1" animBg="1"/>
      <p:bldP spid="13" grpId="1"/>
      <p:bldP spid="17" grpId="1" animBg="1"/>
      <p:bldP spid="14" grpId="1"/>
      <p:bldP spid="7" grpId="0" bldLvl="0" animBg="1"/>
      <p:bldP spid="8" grpId="0"/>
      <p:bldP spid="7" grpId="1" animBg="1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5022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“全生命周期工作是什么”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>
            <a:off x="438785" y="2670175"/>
            <a:ext cx="2162175" cy="981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6"/>
            </p:custDataLst>
          </p:nvPr>
        </p:nvSpPr>
        <p:spPr>
          <a:xfrm>
            <a:off x="7689533" y="1779905"/>
            <a:ext cx="1783080" cy="600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500380" y="2785110"/>
            <a:ext cx="2038985" cy="751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sz="36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工作思路</a:t>
            </a:r>
            <a:r>
              <a: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 </a:t>
            </a:r>
            <a:endParaRPr lang="zh-CN" altLang="en-US" sz="36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4" name="圆角矩形 13"/>
          <p:cNvSpPr/>
          <p:nvPr>
            <p:custDataLst>
              <p:tags r:id="rId8"/>
            </p:custDataLst>
          </p:nvPr>
        </p:nvSpPr>
        <p:spPr>
          <a:xfrm>
            <a:off x="7666990" y="3967480"/>
            <a:ext cx="2785110" cy="600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3141980" y="1745615"/>
            <a:ext cx="3247390" cy="698500"/>
            <a:chOff x="4696" y="2749"/>
            <a:chExt cx="5114" cy="1100"/>
          </a:xfrm>
        </p:grpSpPr>
        <p:sp>
          <p:nvSpPr>
            <p:cNvPr id="11" name="圆角矩形 10"/>
            <p:cNvSpPr/>
            <p:nvPr>
              <p:custDataLst>
                <p:tags r:id="rId9"/>
              </p:custDataLst>
            </p:nvPr>
          </p:nvSpPr>
          <p:spPr>
            <a:xfrm>
              <a:off x="4696" y="2749"/>
              <a:ext cx="5114" cy="110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 descr="7b0a20202020227461726765744d6f64756c65223a202270726f636573734f6e6c696e65466f6e7473220a7d0a"/>
            <p:cNvSpPr txBox="1"/>
            <p:nvPr>
              <p:custDataLst>
                <p:tags r:id="rId10"/>
              </p:custDataLst>
            </p:nvPr>
          </p:nvSpPr>
          <p:spPr>
            <a:xfrm>
              <a:off x="4971" y="2819"/>
              <a:ext cx="4565" cy="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sz="32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行业系统条线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 </a:t>
              </a:r>
              <a:endParaRPr lang="zh-CN" altLang="en-US" sz="32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sp>
        <p:nvSpPr>
          <p:cNvPr id="9" name="文本框 8" descr="7b0a20202020227461726765744d6f64756c65223a202270726f636573734f6e6c696e65466f6e7473220a7d0a"/>
          <p:cNvSpPr txBox="1"/>
          <p:nvPr>
            <p:custDataLst>
              <p:tags r:id="rId11"/>
            </p:custDataLst>
          </p:nvPr>
        </p:nvSpPr>
        <p:spPr>
          <a:xfrm>
            <a:off x="7684770" y="4070350"/>
            <a:ext cx="2749550" cy="394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居民家庭和小场所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8" name="文本框 7" descr="7b0a20202020227461726765744d6f64756c65223a202270726f636573734f6e6c696e65466f6e7473220a7d0a"/>
          <p:cNvSpPr txBox="1"/>
          <p:nvPr>
            <p:custDataLst>
              <p:tags r:id="rId12"/>
            </p:custDataLst>
          </p:nvPr>
        </p:nvSpPr>
        <p:spPr>
          <a:xfrm>
            <a:off x="7780656" y="1779905"/>
            <a:ext cx="1600835" cy="529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3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社会单位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141980" y="3877945"/>
            <a:ext cx="3247390" cy="784860"/>
            <a:chOff x="4696" y="6107"/>
            <a:chExt cx="5114" cy="1236"/>
          </a:xfrm>
        </p:grpSpPr>
        <p:sp>
          <p:nvSpPr>
            <p:cNvPr id="12" name="圆角矩形 11"/>
            <p:cNvSpPr/>
            <p:nvPr>
              <p:custDataLst>
                <p:tags r:id="rId13"/>
              </p:custDataLst>
            </p:nvPr>
          </p:nvSpPr>
          <p:spPr>
            <a:xfrm>
              <a:off x="4696" y="6108"/>
              <a:ext cx="5114" cy="123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 descr="7b0a20202020227461726765744d6f64756c65223a202270726f636573734f6e6c696e65466f6e7473220a7d0a"/>
            <p:cNvSpPr txBox="1"/>
            <p:nvPr>
              <p:custDataLst>
                <p:tags r:id="rId14"/>
              </p:custDataLst>
            </p:nvPr>
          </p:nvSpPr>
          <p:spPr>
            <a:xfrm>
              <a:off x="4901" y="6107"/>
              <a:ext cx="4704" cy="12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30000"/>
                </a:lnSpc>
              </a:pPr>
              <a:r>
                <a:rPr lang="zh-CN" sz="32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末端属地管理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 </a:t>
              </a:r>
              <a:endParaRPr lang="zh-CN" altLang="en-US" sz="32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sp>
        <p:nvSpPr>
          <p:cNvPr id="26" name="燕尾形 25"/>
          <p:cNvSpPr/>
          <p:nvPr>
            <p:custDataLst>
              <p:tags r:id="rId15"/>
            </p:custDataLst>
          </p:nvPr>
        </p:nvSpPr>
        <p:spPr>
          <a:xfrm>
            <a:off x="2711450" y="2922270"/>
            <a:ext cx="325120" cy="47752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>
            <p:custDataLst>
              <p:tags r:id="rId16"/>
            </p:custDataLst>
          </p:nvPr>
        </p:nvCxnSpPr>
        <p:spPr>
          <a:xfrm>
            <a:off x="6389370" y="2079943"/>
            <a:ext cx="1386205" cy="0"/>
          </a:xfrm>
          <a:prstGeom prst="line">
            <a:avLst/>
          </a:prstGeom>
          <a:ln w="34925" cmpd="sng">
            <a:solidFill>
              <a:srgbClr val="577CC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17"/>
            </p:custDataLst>
          </p:nvPr>
        </p:nvCxnSpPr>
        <p:spPr>
          <a:xfrm>
            <a:off x="6125210" y="4270058"/>
            <a:ext cx="1555750" cy="0"/>
          </a:xfrm>
          <a:prstGeom prst="line">
            <a:avLst/>
          </a:prstGeom>
          <a:ln w="34925" cmpd="sng">
            <a:solidFill>
              <a:srgbClr val="577CC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5022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“全生命周期工作是什么”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00685" y="2937510"/>
            <a:ext cx="2324100" cy="981710"/>
            <a:chOff x="691" y="4205"/>
            <a:chExt cx="3660" cy="1546"/>
          </a:xfrm>
        </p:grpSpPr>
        <p:sp>
          <p:nvSpPr>
            <p:cNvPr id="2" name="圆角矩形 1"/>
            <p:cNvSpPr/>
            <p:nvPr>
              <p:custDataLst>
                <p:tags r:id="rId5"/>
              </p:custDataLst>
            </p:nvPr>
          </p:nvSpPr>
          <p:spPr>
            <a:xfrm>
              <a:off x="691" y="4205"/>
              <a:ext cx="3660" cy="154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 descr="7b0a20202020227461726765744d6f64756c65223a202270726f636573734f6e6c696e65466f6e7473220a7d0a"/>
            <p:cNvSpPr txBox="1"/>
            <p:nvPr>
              <p:custDataLst>
                <p:tags r:id="rId6"/>
              </p:custDataLst>
            </p:nvPr>
          </p:nvSpPr>
          <p:spPr>
            <a:xfrm>
              <a:off x="850" y="4387"/>
              <a:ext cx="3343" cy="11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sz="36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工作抓手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 </a:t>
              </a:r>
              <a:endPara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sp>
        <p:nvSpPr>
          <p:cNvPr id="12" name="圆角矩形 11"/>
          <p:cNvSpPr/>
          <p:nvPr>
            <p:custDataLst>
              <p:tags r:id="rId7"/>
            </p:custDataLst>
          </p:nvPr>
        </p:nvSpPr>
        <p:spPr>
          <a:xfrm>
            <a:off x="7960360" y="3079115"/>
            <a:ext cx="3772535" cy="600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8"/>
            </p:custDataLst>
          </p:nvPr>
        </p:nvSpPr>
        <p:spPr>
          <a:xfrm>
            <a:off x="7960995" y="1953895"/>
            <a:ext cx="3772535" cy="600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3229610" y="2818130"/>
            <a:ext cx="3573780" cy="1220470"/>
            <a:chOff x="5247" y="3920"/>
            <a:chExt cx="5628" cy="1922"/>
          </a:xfrm>
        </p:grpSpPr>
        <p:sp>
          <p:nvSpPr>
            <p:cNvPr id="11" name="圆角矩形 10"/>
            <p:cNvSpPr/>
            <p:nvPr>
              <p:custDataLst>
                <p:tags r:id="rId9"/>
              </p:custDataLst>
            </p:nvPr>
          </p:nvSpPr>
          <p:spPr>
            <a:xfrm>
              <a:off x="5247" y="3920"/>
              <a:ext cx="5628" cy="192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 descr="7b0a20202020227461726765744d6f64756c65223a202270726f636573734f6e6c696e65466f6e7473220a7d0a"/>
            <p:cNvSpPr txBox="1"/>
            <p:nvPr>
              <p:custDataLst>
                <p:tags r:id="rId10"/>
              </p:custDataLst>
            </p:nvPr>
          </p:nvSpPr>
          <p:spPr>
            <a:xfrm>
              <a:off x="5348" y="4041"/>
              <a:ext cx="5427" cy="16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sz="2800" b="1" dirty="0">
                  <a:ln>
                    <a:noFill/>
                  </a:ln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分门别类建立</a:t>
              </a:r>
              <a:endParaRPr lang="zh-CN" sz="2800" b="1" dirty="0">
                <a:ln>
                  <a:noFill/>
                </a:ln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sz="2800" b="1" dirty="0">
                  <a:ln>
                    <a:noFill/>
                  </a:ln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消防安全宣讲队伍</a:t>
              </a:r>
              <a:r>
                <a:rPr lang="zh-CN" altLang="en-US" sz="2800" b="1" dirty="0" smtClean="0">
                  <a:ln>
                    <a:noFill/>
                  </a:ln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 </a:t>
              </a:r>
              <a:endParaRPr lang="zh-CN" altLang="en-US" sz="2800" b="1" dirty="0" smtClean="0">
                <a:ln>
                  <a:noFill/>
                </a:ln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sp>
        <p:nvSpPr>
          <p:cNvPr id="14" name="圆角矩形 13"/>
          <p:cNvSpPr/>
          <p:nvPr>
            <p:custDataLst>
              <p:tags r:id="rId11"/>
            </p:custDataLst>
          </p:nvPr>
        </p:nvSpPr>
        <p:spPr>
          <a:xfrm>
            <a:off x="7960678" y="4204018"/>
            <a:ext cx="3772535" cy="600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 descr="7b0a20202020227461726765744d6f64756c65223a202270726f636573734f6e6c696e65466f6e7473220a7d0a"/>
          <p:cNvSpPr txBox="1"/>
          <p:nvPr>
            <p:custDataLst>
              <p:tags r:id="rId12"/>
            </p:custDataLst>
          </p:nvPr>
        </p:nvSpPr>
        <p:spPr>
          <a:xfrm>
            <a:off x="7960360" y="3256915"/>
            <a:ext cx="3702050" cy="343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社会单位消防安全宣讲队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9" name="文本框 8" descr="7b0a20202020227461726765744d6f64756c65223a202270726f636573734f6e6c696e65466f6e7473220a7d0a"/>
          <p:cNvSpPr txBox="1"/>
          <p:nvPr>
            <p:custDataLst>
              <p:tags r:id="rId13"/>
            </p:custDataLst>
          </p:nvPr>
        </p:nvSpPr>
        <p:spPr>
          <a:xfrm>
            <a:off x="7971790" y="4230370"/>
            <a:ext cx="3810635" cy="548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家庭</a:t>
            </a:r>
            <a:r>
              <a:rPr lang="en-US" alt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街区消防安全宣讲队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14"/>
            </p:custDataLst>
          </p:nvPr>
        </p:nvSpPr>
        <p:spPr>
          <a:xfrm>
            <a:off x="7960995" y="2040890"/>
            <a:ext cx="3701415" cy="426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消防部门消防安全宣讲队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6" name="左大括号 15"/>
          <p:cNvSpPr/>
          <p:nvPr>
            <p:custDataLst>
              <p:tags r:id="rId15"/>
            </p:custDataLst>
          </p:nvPr>
        </p:nvSpPr>
        <p:spPr>
          <a:xfrm>
            <a:off x="7285355" y="2092960"/>
            <a:ext cx="296545" cy="2686050"/>
          </a:xfrm>
          <a:prstGeom prst="leftBrace">
            <a:avLst>
              <a:gd name="adj1" fmla="val 34262"/>
              <a:gd name="adj2" fmla="val 49631"/>
            </a:avLst>
          </a:prstGeom>
          <a:ln w="3810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燕尾形 25"/>
          <p:cNvSpPr/>
          <p:nvPr>
            <p:custDataLst>
              <p:tags r:id="rId16"/>
            </p:custDataLst>
          </p:nvPr>
        </p:nvSpPr>
        <p:spPr>
          <a:xfrm>
            <a:off x="2796540" y="3189605"/>
            <a:ext cx="325120" cy="47752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7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圆角矩形 12"/>
          <p:cNvSpPr/>
          <p:nvPr>
            <p:custDataLst>
              <p:tags r:id="rId3"/>
            </p:custDataLst>
          </p:nvPr>
        </p:nvSpPr>
        <p:spPr>
          <a:xfrm>
            <a:off x="3342640" y="2795270"/>
            <a:ext cx="2347595" cy="11303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5022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“全生命周期工作是什么”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3469958" y="2950528"/>
            <a:ext cx="2092960" cy="819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sz="2800" b="1" dirty="0">
                <a:ln>
                  <a:noFill/>
                </a:ln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全生命周期</a:t>
            </a:r>
            <a:endParaRPr lang="zh-CN" sz="2800" b="1" dirty="0">
              <a:ln>
                <a:noFill/>
              </a:ln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algn="ctr">
              <a:lnSpc>
                <a:spcPct val="70000"/>
              </a:lnSpc>
            </a:pPr>
            <a:r>
              <a:rPr lang="zh-CN" sz="2800" b="1" dirty="0">
                <a:ln>
                  <a:noFill/>
                </a:ln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微信小程序     </a:t>
            </a:r>
            <a:r>
              <a:rPr lang="zh-CN" altLang="en-US" sz="40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</a:t>
            </a:r>
            <a:endParaRPr lang="zh-CN" altLang="en-US" sz="40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8" name="文本框 7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6663055" y="1957070"/>
            <a:ext cx="541655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社会单位消防安全宣讲队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8"/>
            </p:custDataLst>
          </p:nvPr>
        </p:nvSpPr>
        <p:spPr>
          <a:xfrm>
            <a:off x="7044690" y="1350010"/>
            <a:ext cx="4354830" cy="12420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17" name="圆角矩形 16"/>
          <p:cNvSpPr/>
          <p:nvPr>
            <p:custDataLst>
              <p:tags r:id="rId9"/>
            </p:custDataLst>
          </p:nvPr>
        </p:nvSpPr>
        <p:spPr>
          <a:xfrm>
            <a:off x="7204393" y="3931285"/>
            <a:ext cx="4056380" cy="138049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14" name="左大括号 13"/>
          <p:cNvSpPr/>
          <p:nvPr>
            <p:custDataLst>
              <p:tags r:id="rId10"/>
            </p:custDataLst>
          </p:nvPr>
        </p:nvSpPr>
        <p:spPr>
          <a:xfrm>
            <a:off x="6155690" y="1283335"/>
            <a:ext cx="296545" cy="4028440"/>
          </a:xfrm>
          <a:prstGeom prst="leftBrace">
            <a:avLst>
              <a:gd name="adj1" fmla="val 34262"/>
              <a:gd name="adj2" fmla="val 49631"/>
            </a:avLst>
          </a:prstGeom>
          <a:ln w="3810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 descr="7b0a20202020227461726765744d6f64756c65223a202270726f636573734f6e6c696e65466f6e7473220a7d0a"/>
          <p:cNvSpPr txBox="1"/>
          <p:nvPr>
            <p:custDataLst>
              <p:tags r:id="rId11"/>
            </p:custDataLst>
          </p:nvPr>
        </p:nvSpPr>
        <p:spPr>
          <a:xfrm>
            <a:off x="7186930" y="4138295"/>
            <a:ext cx="4091305" cy="452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家庭</a:t>
            </a:r>
            <a:r>
              <a:rPr lang="en-US" alt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街区消防安全宣讲队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63245" y="2787650"/>
            <a:ext cx="2324100" cy="1143635"/>
            <a:chOff x="691" y="4218"/>
            <a:chExt cx="3660" cy="1801"/>
          </a:xfrm>
        </p:grpSpPr>
        <p:sp>
          <p:nvSpPr>
            <p:cNvPr id="5" name="圆角矩形 4"/>
            <p:cNvSpPr/>
            <p:nvPr>
              <p:custDataLst>
                <p:tags r:id="rId12"/>
              </p:custDataLst>
            </p:nvPr>
          </p:nvSpPr>
          <p:spPr>
            <a:xfrm>
              <a:off x="691" y="4218"/>
              <a:ext cx="3660" cy="180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 descr="7b0a20202020227461726765744d6f64756c65223a202270726f636573734f6e6c696e65466f6e7473220a7d0a"/>
            <p:cNvSpPr txBox="1"/>
            <p:nvPr>
              <p:custDataLst>
                <p:tags r:id="rId13"/>
              </p:custDataLst>
            </p:nvPr>
          </p:nvSpPr>
          <p:spPr>
            <a:xfrm>
              <a:off x="866" y="4553"/>
              <a:ext cx="3343" cy="11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sz="36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工作方法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 </a:t>
              </a:r>
              <a:endPara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sp>
        <p:nvSpPr>
          <p:cNvPr id="18" name="文本框 17" descr="7b0a20202020227461726765744d6f64756c65223a202270726f636573734f6e6c696e65466f6e7473220a7d0a"/>
          <p:cNvSpPr txBox="1"/>
          <p:nvPr>
            <p:custDataLst>
              <p:tags r:id="rId14"/>
            </p:custDataLst>
          </p:nvPr>
        </p:nvSpPr>
        <p:spPr>
          <a:xfrm>
            <a:off x="7319010" y="1397635"/>
            <a:ext cx="3801745" cy="551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社会单位消防安全宣讲队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9" name="文本框 18" descr="7b0a20202020227461726765744d6f64756c65223a202270726f636573734f6e6c696e65466f6e7473220a7d0a"/>
          <p:cNvSpPr txBox="1"/>
          <p:nvPr>
            <p:custDataLst>
              <p:tags r:id="rId15"/>
            </p:custDataLst>
          </p:nvPr>
        </p:nvSpPr>
        <p:spPr>
          <a:xfrm>
            <a:off x="8199120" y="2005330"/>
            <a:ext cx="2041525" cy="477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“一教一练”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1" name="文本框 10" descr="7b0a20202020227461726765744d6f64756c65223a202270726f636573734f6e6c696e65466f6e7473220a7d0a"/>
          <p:cNvSpPr txBox="1"/>
          <p:nvPr>
            <p:custDataLst>
              <p:tags r:id="rId16"/>
            </p:custDataLst>
          </p:nvPr>
        </p:nvSpPr>
        <p:spPr>
          <a:xfrm>
            <a:off x="7640638" y="4709160"/>
            <a:ext cx="3183890" cy="440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“一看一单一讲一查”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7" name="燕尾形 26"/>
          <p:cNvSpPr/>
          <p:nvPr>
            <p:custDataLst>
              <p:tags r:id="rId17"/>
            </p:custDataLst>
          </p:nvPr>
        </p:nvSpPr>
        <p:spPr>
          <a:xfrm>
            <a:off x="2937510" y="3121660"/>
            <a:ext cx="325120" cy="47752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157605" y="2927350"/>
            <a:ext cx="9876790" cy="16579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1236345" y="2963545"/>
            <a:ext cx="9530080" cy="1513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40000"/>
              </a:lnSpc>
              <a:buNone/>
            </a:pPr>
            <a:r>
              <a:rPr lang="zh-CN" sz="2800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全生命周期工作是贯彻落实消防相关法律法规的具体举措，是个人工作职责落实的具体方法。</a:t>
            </a:r>
            <a:r>
              <a:rPr lang="zh-CN" altLang="en-US" sz="2800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</a:t>
            </a:r>
            <a:r>
              <a:rPr lang="zh-CN" altLang="en-US" sz="3600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</a:t>
            </a:r>
            <a:r>
              <a:rPr lang="zh-CN" altLang="en-US" sz="3600" i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</a:t>
            </a:r>
            <a:r>
              <a:rPr lang="zh-CN" altLang="en-US" sz="3600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</a:t>
            </a:r>
            <a:endParaRPr lang="zh-CN" altLang="en-US" sz="3600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36345" y="2159635"/>
            <a:ext cx="17576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400" b="1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第一</a:t>
            </a:r>
            <a:endParaRPr lang="zh-CN" altLang="en-US" sz="4400" b="1" dirty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7"/>
  <p:tag name="KSO_WM_UNIT_LAYERLEVEL" val="1"/>
  <p:tag name="KSO_WM_TAG_VERSION" val="1.0"/>
  <p:tag name="KSO_WM_BEAUTIFY_FLAG" val="#wm#"/>
  <p:tag name="KSO_WM_UNIT_TYPE" val="y"/>
  <p:tag name="KSO_WM_UNIT_INDEX" val="7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0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6915"/>
  <p:tag name="KSO_WM_TEMPLATE_MASTER_THUMB_INDEX" val="12"/>
  <p:tag name="KSO_WM_TEMPLATE_THUMBS_INDEX" val="1、4、7、8、10、11、12、13、15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3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35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  <p:tag name="KSO_WM_UNIT_PLACING_PICTURE_USER_VIEWPORT" val="{&quot;height&quot;:2042,&quot;width&quot;:19200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41.xml><?xml version="1.0" encoding="utf-8"?>
<p:tagLst xmlns:p="http://schemas.openxmlformats.org/presentationml/2006/main">
  <p:tag name="KSO_WM_TEMPLATE_CATEGORY" val="diagram"/>
  <p:tag name="KSO_WM_TEMPLATE_INDEX" val="20188285"/>
  <p:tag name="KSO_WM_UNIT_TYPE" val="b"/>
  <p:tag name="KSO_WM_UNIT_INDEX" val="1"/>
  <p:tag name="KSO_WM_UNIT_ID" val="diagram20188285_2*b*1"/>
  <p:tag name="KSO_WM_UNIT_LAYERLEVEL" val="1"/>
  <p:tag name="KSO_WM_UNIT_VALUE" val="5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CONTENTS"/>
</p:tagLst>
</file>

<file path=ppt/tags/tag142.xml><?xml version="1.0" encoding="utf-8"?>
<p:tagLst xmlns:p="http://schemas.openxmlformats.org/presentationml/2006/main">
  <p:tag name="KSO_WM_UNIT_ISCONTENTSTITLE" val="1"/>
  <p:tag name="KSO_WM_TEMPLATE_CATEGORY" val="diagram"/>
  <p:tag name="KSO_WM_TEMPLATE_INDEX" val="20188285"/>
  <p:tag name="KSO_WM_UNIT_TYPE" val="h_a"/>
  <p:tag name="KSO_WM_UNIT_INDEX" val="1_1"/>
  <p:tag name="KSO_WM_UNIT_ID" val="diagram20188285_2*h_a*1_1"/>
  <p:tag name="KSO_WM_UNIT_LAYERLEVEL" val="1_1"/>
  <p:tag name="KSO_WM_UNIT_VALUE" val="2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目录"/>
</p:tagLst>
</file>

<file path=ppt/tags/tag143.xml><?xml version="1.0" encoding="utf-8"?>
<p:tagLst xmlns:p="http://schemas.openxmlformats.org/presentationml/2006/main">
  <p:tag name="KSO_WM_TEMPLATE_CATEGORY" val="diagram"/>
  <p:tag name="KSO_WM_TEMPLATE_INDEX" val="20188285"/>
  <p:tag name="KSO_WM_UNIT_TYPE" val="h_i"/>
  <p:tag name="KSO_WM_UNIT_INDEX" val="1_1"/>
  <p:tag name="KSO_WM_UNIT_ID" val="diagram20188285_2*h_i*1_1"/>
  <p:tag name="KSO_WM_UNIT_LAYERLEVEL" val="1_1"/>
  <p:tag name="KSO_WM_BEAUTIFY_FLAG" val="#wm#"/>
  <p:tag name="KSO_WM_TAG_VERSION" val="1.0"/>
</p:tagLst>
</file>

<file path=ppt/tags/tag144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1_2"/>
  <p:tag name="KSO_WM_UNIT_ID" val="diagram20188285_2*l_h_i*1_1_2"/>
  <p:tag name="KSO_WM_UNIT_LAYERLEVEL" val="1_1_1"/>
  <p:tag name="KSO_WM_BEAUTIFY_FLAG" val="#wm#"/>
  <p:tag name="KSO_WM_DIAGRAM_GROUP_CODE" val="l1-_x0001_"/>
  <p:tag name="KSO_WM_UNIT_LINE_FORE_SCHEMECOLOR_INDEX" val="5"/>
  <p:tag name="KSO_WM_UNIT_LINE_FILL_TYPE" val="2"/>
</p:tagLst>
</file>

<file path=ppt/tags/tag145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1_1"/>
  <p:tag name="KSO_WM_UNIT_ID" val="diagram20188285_2*l_h_i*1_1_1"/>
  <p:tag name="KSO_WM_UNIT_LAYERLEVEL" val="1_1_1"/>
  <p:tag name="KSO_WM_BEAUTIFY_FLAG" val="#wm#"/>
  <p:tag name="KSO_WM_DIAGRAM_GROUP_CODE" val="l1-_x0001_"/>
  <p:tag name="KSO_WM_UNIT_PRESET_TEXT" val="01"/>
  <p:tag name="KSO_WM_UNIT_TEXT_FILL_FORE_SCHEMECOLOR_INDEX" val="5"/>
  <p:tag name="KSO_WM_UNIT_TEXT_FILL_TYPE" val="1"/>
</p:tagLst>
</file>

<file path=ppt/tags/tag146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a"/>
  <p:tag name="KSO_WM_UNIT_INDEX" val="1_1_1"/>
  <p:tag name="KSO_WM_UNIT_ID" val="diagram20188285_2*l_h_a*1_1_1"/>
  <p:tag name="KSO_WM_UNIT_LAYERLEVEL" val="1_1_1"/>
  <p:tag name="KSO_WM_UNIT_VALUE" val="7"/>
  <p:tag name="KSO_WM_UNIT_HIGHLIGHT" val="0"/>
  <p:tag name="KSO_WM_UNIT_COMPATIBLE" val="0"/>
  <p:tag name="KSO_WM_UNIT_CLEAR" val="0"/>
  <p:tag name="KSO_WM_BEAUTIFY_FLAG" val="#wm#"/>
  <p:tag name="KSO_WM_DIAGRAM_GROUP_CODE" val="l1-_x0001_"/>
  <p:tag name="KSO_WM_UNIT_PRESET_TEXT" val="标题文本预设"/>
  <p:tag name="KSO_WM_UNIT_TEXT_FILL_FORE_SCHEMECOLOR_INDEX" val="5"/>
  <p:tag name="KSO_WM_UNIT_TEXT_FILL_TYPE" val="1"/>
</p:tagLst>
</file>

<file path=ppt/tags/tag147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2_1"/>
  <p:tag name="KSO_WM_UNIT_ID" val="diagram20188285_2*l_h_i*1_2_1"/>
  <p:tag name="KSO_WM_UNIT_LAYERLEVEL" val="1_1_1"/>
  <p:tag name="KSO_WM_BEAUTIFY_FLAG" val="#wm#"/>
  <p:tag name="KSO_WM_DIAGRAM_GROUP_CODE" val="l1-_x0001_"/>
  <p:tag name="KSO_WM_UNIT_PRESET_TEXT" val="02"/>
  <p:tag name="KSO_WM_UNIT_TEXT_FILL_FORE_SCHEMECOLOR_INDEX" val="6"/>
  <p:tag name="KSO_WM_UNIT_TEXT_FILL_TYPE" val="1"/>
</p:tagLst>
</file>

<file path=ppt/tags/tag148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2_2"/>
  <p:tag name="KSO_WM_UNIT_ID" val="diagram20188285_2*l_h_i*1_2_2"/>
  <p:tag name="KSO_WM_UNIT_LAYERLEVEL" val="1_1_1"/>
  <p:tag name="KSO_WM_BEAUTIFY_FLAG" val="#wm#"/>
  <p:tag name="KSO_WM_DIAGRAM_GROUP_CODE" val="l1-_x0001_"/>
  <p:tag name="KSO_WM_UNIT_LINE_FORE_SCHEMECOLOR_INDEX" val="6"/>
  <p:tag name="KSO_WM_UNIT_LINE_FILL_TYPE" val="2"/>
</p:tagLst>
</file>

<file path=ppt/tags/tag149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a"/>
  <p:tag name="KSO_WM_UNIT_INDEX" val="1_2_1"/>
  <p:tag name="KSO_WM_UNIT_ID" val="diagram20188285_2*l_h_a*1_2_1"/>
  <p:tag name="KSO_WM_UNIT_LAYERLEVEL" val="1_1_1"/>
  <p:tag name="KSO_WM_UNIT_VALUE" val="7"/>
  <p:tag name="KSO_WM_UNIT_HIGHLIGHT" val="0"/>
  <p:tag name="KSO_WM_UNIT_COMPATIBLE" val="0"/>
  <p:tag name="KSO_WM_UNIT_CLEAR" val="0"/>
  <p:tag name="KSO_WM_BEAUTIFY_FLAG" val="#wm#"/>
  <p:tag name="KSO_WM_DIAGRAM_GROUP_CODE" val="l1-_x0001_"/>
  <p:tag name="KSO_WM_UNIT_PRESET_TEXT" val="标题文本预设"/>
  <p:tag name="KSO_WM_UNIT_TEXT_FILL_FORE_SCHEMECOLOR_INDEX" val="6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3_1"/>
  <p:tag name="KSO_WM_UNIT_ID" val="diagram20188285_2*l_h_i*1_3_1"/>
  <p:tag name="KSO_WM_UNIT_LAYERLEVEL" val="1_1_1"/>
  <p:tag name="KSO_WM_BEAUTIFY_FLAG" val="#wm#"/>
  <p:tag name="KSO_WM_DIAGRAM_GROUP_CODE" val="l1-_x0001_"/>
  <p:tag name="KSO_WM_UNIT_PRESET_TEXT" val="03"/>
  <p:tag name="KSO_WM_UNIT_TEXT_FILL_FORE_SCHEMECOLOR_INDEX" val="7"/>
  <p:tag name="KSO_WM_UNIT_TEXT_FILL_TYPE" val="1"/>
</p:tagLst>
</file>

<file path=ppt/tags/tag151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3_2"/>
  <p:tag name="KSO_WM_UNIT_ID" val="diagram20188285_2*l_h_i*1_3_2"/>
  <p:tag name="KSO_WM_UNIT_LAYERLEVEL" val="1_1_1"/>
  <p:tag name="KSO_WM_BEAUTIFY_FLAG" val="#wm#"/>
  <p:tag name="KSO_WM_DIAGRAM_GROUP_CODE" val="l1-_x0001_"/>
  <p:tag name="KSO_WM_UNIT_LINE_FORE_SCHEMECOLOR_INDEX" val="7"/>
  <p:tag name="KSO_WM_UNIT_LINE_FILL_TYPE" val="2"/>
</p:tagLst>
</file>

<file path=ppt/tags/tag152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a"/>
  <p:tag name="KSO_WM_UNIT_INDEX" val="1_3_1"/>
  <p:tag name="KSO_WM_UNIT_ID" val="diagram20188285_2*l_h_a*1_3_1"/>
  <p:tag name="KSO_WM_UNIT_LAYERLEVEL" val="1_1_1"/>
  <p:tag name="KSO_WM_UNIT_VALUE" val="7"/>
  <p:tag name="KSO_WM_UNIT_HIGHLIGHT" val="0"/>
  <p:tag name="KSO_WM_UNIT_COMPATIBLE" val="0"/>
  <p:tag name="KSO_WM_UNIT_CLEAR" val="0"/>
  <p:tag name="KSO_WM_BEAUTIFY_FLAG" val="#wm#"/>
  <p:tag name="KSO_WM_DIAGRAM_GROUP_CODE" val="l1-_x0001_"/>
  <p:tag name="KSO_WM_UNIT_PRESET_TEXT" val="标题文本预设"/>
  <p:tag name="KSO_WM_UNIT_TEXT_FILL_FORE_SCHEMECOLOR_INDEX" val="7"/>
  <p:tag name="KSO_WM_UNIT_TEXT_FILL_TYPE" val="1"/>
</p:tagLst>
</file>

<file path=ppt/tags/tag153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0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PLACING_PICTURE_USER_VIEWPORT" val="{&quot;height&quot;:10056,&quot;width&quot;:17952}"/>
  <p:tag name="KSO_WM_UNIT_MEDIACOVER_TEXT" val=""/>
</p:tagLst>
</file>

<file path=ppt/tags/tag312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1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2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32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3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37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3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3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4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2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3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5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9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9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9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9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95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9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0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0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0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42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2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42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433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3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37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446.xml><?xml version="1.0" encoding="utf-8"?>
<p:tagLst xmlns:p="http://schemas.openxmlformats.org/presentationml/2006/main">
  <p:tag name="KSO_WPP_MARK_KEY" val="ab6f8065-7df9-495f-85d0-808ba09df5ea"/>
  <p:tag name="COMMONDATA" val="eyJoZGlkIjoiMzAzN2I4ZTA3MTFiZjJjMWQ3MDQxNWExOGE4ZTRhNDMifQ==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UNIT_TYPE" val="y"/>
  <p:tag name="KSO_WM_UNIT_INDEX" val="4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5"/>
  <p:tag name="KSO_WM_UNIT_LAYERLEVEL" val="1"/>
  <p:tag name="KSO_WM_TAG_VERSION" val="1.0"/>
  <p:tag name="KSO_WM_BEAUTIFY_FLAG" val="#wm#"/>
  <p:tag name="KSO_WM_UNIT_TYPE" val="y"/>
  <p:tag name="KSO_WM_UNIT_INDEX" val="5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6"/>
  <p:tag name="KSO_WM_UNIT_LAYERLEVEL" val="1"/>
  <p:tag name="KSO_WM_TAG_VERSION" val="1.0"/>
  <p:tag name="KSO_WM_BEAUTIFY_FLAG" val="#wm#"/>
  <p:tag name="KSO_WM_UNIT_TYPE" val="y"/>
  <p:tag name="KSO_WM_UNIT_INDEX" val="6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8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9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SM 预置配色-浅色">
      <a:dk1>
        <a:srgbClr val="000000"/>
      </a:dk1>
      <a:lt1>
        <a:srgbClr val="FFFFFF"/>
      </a:lt1>
      <a:dk2>
        <a:srgbClr val="F5F5F8"/>
      </a:dk2>
      <a:lt2>
        <a:srgbClr val="FFFFFF"/>
      </a:lt2>
      <a:accent1>
        <a:srgbClr val="577CCE"/>
      </a:accent1>
      <a:accent2>
        <a:srgbClr val="5999AF"/>
      </a:accent2>
      <a:accent3>
        <a:srgbClr val="5BA080"/>
      </a:accent3>
      <a:accent4>
        <a:srgbClr val="8BAA69"/>
      </a:accent4>
      <a:accent5>
        <a:srgbClr val="D6B250"/>
      </a:accent5>
      <a:accent6>
        <a:srgbClr val="E79647"/>
      </a:accent6>
      <a:hlink>
        <a:srgbClr val="0000FF"/>
      </a:hlink>
      <a:folHlink>
        <a:srgbClr val="FF00FF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3735</Words>
  <Application>WPS 演示</Application>
  <PresentationFormat>自定义</PresentationFormat>
  <Paragraphs>352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楷体_GB2312</vt:lpstr>
      <vt:lpstr>苹方 中等</vt:lpstr>
      <vt:lpstr>汉仪力量黑简</vt:lpstr>
      <vt:lpstr>Wingdings</vt:lpstr>
      <vt:lpstr>苹方 特粗</vt:lpstr>
      <vt:lpstr>Arial Unicode MS</vt:lpstr>
      <vt:lpstr>Arial Black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全媒体中心</cp:lastModifiedBy>
  <cp:revision>48</cp:revision>
  <dcterms:created xsi:type="dcterms:W3CDTF">2023-04-17T08:09:00Z</dcterms:created>
  <dcterms:modified xsi:type="dcterms:W3CDTF">2023-07-21T08:45:27Z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/>
  </property>
</Properties>
</file>