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3"/>
  </p:sldMasterIdLst>
  <p:notesMasterIdLst>
    <p:notesMasterId r:id="rId14"/>
  </p:notesMasterIdLst>
  <p:handoutMasterIdLst>
    <p:handoutMasterId r:id="rId49"/>
  </p:handoutMasterIdLst>
  <p:sldIdLst>
    <p:sldId id="291" r:id="rId4"/>
    <p:sldId id="311" r:id="rId5"/>
    <p:sldId id="312" r:id="rId6"/>
    <p:sldId id="368" r:id="rId7"/>
    <p:sldId id="531" r:id="rId8"/>
    <p:sldId id="429" r:id="rId9"/>
    <p:sldId id="430" r:id="rId10"/>
    <p:sldId id="431" r:id="rId11"/>
    <p:sldId id="432" r:id="rId12"/>
    <p:sldId id="433" r:id="rId13"/>
    <p:sldId id="434" r:id="rId15"/>
    <p:sldId id="435" r:id="rId16"/>
    <p:sldId id="439" r:id="rId17"/>
    <p:sldId id="469" r:id="rId18"/>
    <p:sldId id="470" r:id="rId19"/>
    <p:sldId id="498" r:id="rId20"/>
    <p:sldId id="438" r:id="rId21"/>
    <p:sldId id="371" r:id="rId22"/>
    <p:sldId id="372" r:id="rId23"/>
    <p:sldId id="374" r:id="rId24"/>
    <p:sldId id="375" r:id="rId25"/>
    <p:sldId id="376" r:id="rId26"/>
    <p:sldId id="324" r:id="rId27"/>
    <p:sldId id="325" r:id="rId28"/>
    <p:sldId id="326" r:id="rId29"/>
    <p:sldId id="328" r:id="rId30"/>
    <p:sldId id="327" r:id="rId31"/>
    <p:sldId id="329" r:id="rId32"/>
    <p:sldId id="330" r:id="rId33"/>
    <p:sldId id="440" r:id="rId34"/>
    <p:sldId id="331" r:id="rId35"/>
    <p:sldId id="332" r:id="rId36"/>
    <p:sldId id="333" r:id="rId37"/>
    <p:sldId id="377" r:id="rId38"/>
    <p:sldId id="341" r:id="rId39"/>
    <p:sldId id="363" r:id="rId40"/>
    <p:sldId id="532" r:id="rId41"/>
    <p:sldId id="295" r:id="rId42"/>
    <p:sldId id="441" r:id="rId43"/>
    <p:sldId id="442" r:id="rId44"/>
    <p:sldId id="443" r:id="rId45"/>
    <p:sldId id="471" r:id="rId46"/>
    <p:sldId id="445" r:id="rId47"/>
    <p:sldId id="530" r:id="rId48"/>
  </p:sldIdLst>
  <p:sldSz cx="12192000" cy="6858000"/>
  <p:notesSz cx="7103745" cy="10234295"/>
  <p:embeddedFontLst>
    <p:embeddedFont>
      <p:font typeface="微软雅黑" panose="020B0503020204020204" charset="-122"/>
      <p:regular r:id="rId53"/>
    </p:embeddedFont>
    <p:embeddedFont>
      <p:font typeface="楷体_GB2312" panose="02010609030101010101" pitchFamily="49" charset="-122"/>
      <p:regular r:id="rId54"/>
    </p:embeddedFont>
    <p:embeddedFont>
      <p:font typeface="汉仪力量黑简" panose="00020600040101010101" charset="-122"/>
      <p:regular r:id="rId55"/>
    </p:embeddedFont>
    <p:embeddedFont>
      <p:font typeface="Arial Black" panose="020B0A04020102020204" charset="0"/>
      <p:bold r:id="rId56"/>
    </p:embeddedFont>
    <p:embeddedFont>
      <p:font typeface="Calibri" panose="020F0502020204030204" charset="0"/>
      <p:regular r:id="rId57"/>
      <p:bold r:id="rId58"/>
      <p:italic r:id="rId59"/>
      <p:boldItalic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79B"/>
    <a:srgbClr val="0288D1"/>
    <a:srgbClr val="D9DADE"/>
    <a:srgbClr val="96C8E1"/>
    <a:srgbClr val="B2B2B2"/>
    <a:srgbClr val="202020"/>
    <a:srgbClr val="323232"/>
    <a:srgbClr val="CC3300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630" y="-96"/>
      </p:cViewPr>
      <p:guideLst>
        <p:guide orient="horz" pos="178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1" Type="http://schemas.openxmlformats.org/officeDocument/2006/relationships/tags" Target="tags/tag523.xml"/><Relationship Id="rId60" Type="http://schemas.openxmlformats.org/officeDocument/2006/relationships/font" Target="fonts/font8.fntdata"/><Relationship Id="rId6" Type="http://schemas.openxmlformats.org/officeDocument/2006/relationships/slide" Target="slides/slide3.xml"/><Relationship Id="rId59" Type="http://schemas.openxmlformats.org/officeDocument/2006/relationships/font" Target="fonts/font7.fntdata"/><Relationship Id="rId58" Type="http://schemas.openxmlformats.org/officeDocument/2006/relationships/font" Target="fonts/font6.fntdata"/><Relationship Id="rId57" Type="http://schemas.openxmlformats.org/officeDocument/2006/relationships/font" Target="fonts/font5.fntdata"/><Relationship Id="rId56" Type="http://schemas.openxmlformats.org/officeDocument/2006/relationships/font" Target="fonts/font4.fntdata"/><Relationship Id="rId55" Type="http://schemas.openxmlformats.org/officeDocument/2006/relationships/font" Target="fonts/font3.fntdata"/><Relationship Id="rId54" Type="http://schemas.openxmlformats.org/officeDocument/2006/relationships/font" Target="fonts/font2.fntdata"/><Relationship Id="rId53" Type="http://schemas.openxmlformats.org/officeDocument/2006/relationships/font" Target="fonts/font1.fntdata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2.xml"/><Relationship Id="rId49" Type="http://schemas.openxmlformats.org/officeDocument/2006/relationships/handoutMaster" Target="handoutMasters/handoutMaster1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9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274320" y="321260"/>
            <a:ext cx="11683455" cy="39305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8"/>
          <p:cNvSpPr/>
          <p:nvPr userDrawn="1">
            <p:custDataLst>
              <p:tags r:id="rId3"/>
            </p:custDataLst>
          </p:nvPr>
        </p:nvSpPr>
        <p:spPr>
          <a:xfrm>
            <a:off x="9490237" y="321259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261015" y="2411670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9471025" y="6254750"/>
            <a:ext cx="180022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8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83644" y="809127"/>
            <a:ext cx="9144000" cy="1896745"/>
          </a:xfrm>
        </p:spPr>
        <p:txBody>
          <a:bodyPr lIns="91440" tIns="45720" rIns="91440" bIns="0" anchor="b" anchorCtr="0">
            <a:normAutofit/>
          </a:bodyPr>
          <a:lstStyle>
            <a:lvl1pPr algn="l">
              <a:defRPr sz="6600" b="1" spc="600"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83643" y="3017520"/>
            <a:ext cx="9144000" cy="890270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883644" y="5050433"/>
            <a:ext cx="3365430" cy="579657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6474460"/>
            <a:ext cx="12249150" cy="383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676775" y="2059757"/>
            <a:ext cx="6243774" cy="922021"/>
          </a:xfrm>
        </p:spPr>
        <p:txBody>
          <a:bodyPr lIns="91440" tIns="45720" rIns="91440" bIns="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676775" y="3102596"/>
            <a:ext cx="6243774" cy="1401006"/>
          </a:xfrm>
        </p:spPr>
        <p:txBody>
          <a:bodyPr lIns="91440" tIns="0" rIns="91440" bIns="4572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7628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522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66065" y="313690"/>
            <a:ext cx="11683365" cy="5634990"/>
          </a:xfrm>
          <a:prstGeom prst="rect">
            <a:avLst/>
          </a:prstGeom>
          <a:solidFill>
            <a:schemeClr val="tx2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形状 8"/>
          <p:cNvSpPr/>
          <p:nvPr userDrawn="1">
            <p:custDataLst>
              <p:tags r:id="rId4"/>
            </p:custDataLst>
          </p:nvPr>
        </p:nvSpPr>
        <p:spPr>
          <a:xfrm>
            <a:off x="9480712" y="313004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9"/>
          <p:cNvSpPr/>
          <p:nvPr userDrawn="1">
            <p:custDataLst>
              <p:tags r:id="rId5"/>
            </p:custDataLst>
          </p:nvPr>
        </p:nvSpPr>
        <p:spPr>
          <a:xfrm rot="10800000">
            <a:off x="261015" y="4113028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 userDrawn="1"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6200000">
            <a:off x="-21591" y="25773"/>
            <a:ext cx="1741805" cy="169862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0" y="5913755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3"/>
            </p:custDataLst>
          </p:nvPr>
        </p:nvSpPr>
        <p:spPr>
          <a:xfrm rot="16200000">
            <a:off x="-18383" y="15240"/>
            <a:ext cx="1243965" cy="121348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4"/>
            </p:custDataLst>
          </p:nvPr>
        </p:nvSpPr>
        <p:spPr>
          <a:xfrm>
            <a:off x="10344785" y="0"/>
            <a:ext cx="1847215" cy="180149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810" y="5029201"/>
            <a:ext cx="12192000" cy="1828799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3810" y="5905500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-3492"/>
            <a:ext cx="12192000" cy="914400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755" y="193040"/>
            <a:ext cx="11037570" cy="521335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6" Type="http://schemas.openxmlformats.org/officeDocument/2006/relationships/theme" Target="../theme/theme2.xml"/><Relationship Id="rId25" Type="http://schemas.openxmlformats.org/officeDocument/2006/relationships/tags" Target="../tags/tag128.xml"/><Relationship Id="rId24" Type="http://schemas.openxmlformats.org/officeDocument/2006/relationships/tags" Target="../tags/tag127.xml"/><Relationship Id="rId23" Type="http://schemas.openxmlformats.org/officeDocument/2006/relationships/tags" Target="../tags/tag126.xml"/><Relationship Id="rId22" Type="http://schemas.openxmlformats.org/officeDocument/2006/relationships/tags" Target="../tags/tag125.xml"/><Relationship Id="rId21" Type="http://schemas.openxmlformats.org/officeDocument/2006/relationships/tags" Target="../tags/tag124.xml"/><Relationship Id="rId20" Type="http://schemas.openxmlformats.org/officeDocument/2006/relationships/tags" Target="../tags/tag123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32.xml"/><Relationship Id="rId7" Type="http://schemas.openxmlformats.org/officeDocument/2006/relationships/image" Target="../media/image4.png"/><Relationship Id="rId6" Type="http://schemas.openxmlformats.org/officeDocument/2006/relationships/tags" Target="../tags/tag131.xml"/><Relationship Id="rId5" Type="http://schemas.openxmlformats.org/officeDocument/2006/relationships/image" Target="../media/image3.png"/><Relationship Id="rId4" Type="http://schemas.openxmlformats.org/officeDocument/2006/relationships/tags" Target="../tags/tag130.xml"/><Relationship Id="rId3" Type="http://schemas.openxmlformats.org/officeDocument/2006/relationships/image" Target="../media/image2.png"/><Relationship Id="rId2" Type="http://schemas.openxmlformats.org/officeDocument/2006/relationships/tags" Target="../tags/tag129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image" Target="../media/image7.png"/><Relationship Id="rId11" Type="http://schemas.openxmlformats.org/officeDocument/2006/relationships/image" Target="../media/image6.png"/><Relationship Id="rId10" Type="http://schemas.openxmlformats.org/officeDocument/2006/relationships/tags" Target="../tags/tag13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image" Target="../media/image9.png"/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42.xml"/><Relationship Id="rId16" Type="http://schemas.openxmlformats.org/officeDocument/2006/relationships/tags" Target="../tags/tag241.xml"/><Relationship Id="rId15" Type="http://schemas.openxmlformats.org/officeDocument/2006/relationships/image" Target="../media/image9.png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image" Target="../media/image9.png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250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image" Target="../media/image9.png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tags" Target="../tags/tag261.xml"/><Relationship Id="rId7" Type="http://schemas.openxmlformats.org/officeDocument/2006/relationships/tags" Target="../tags/tag260.xml"/><Relationship Id="rId6" Type="http://schemas.openxmlformats.org/officeDocument/2006/relationships/image" Target="../media/image9.png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263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image" Target="../media/image9.png"/><Relationship Id="rId27" Type="http://schemas.openxmlformats.org/officeDocument/2006/relationships/slideLayout" Target="../slideLayouts/slideLayout17.xml"/><Relationship Id="rId26" Type="http://schemas.openxmlformats.org/officeDocument/2006/relationships/themeOverride" Target="../theme/themeOverride1.xml"/><Relationship Id="rId25" Type="http://schemas.openxmlformats.org/officeDocument/2006/relationships/tags" Target="../tags/tag286.xml"/><Relationship Id="rId24" Type="http://schemas.openxmlformats.org/officeDocument/2006/relationships/tags" Target="../tags/tag285.xml"/><Relationship Id="rId23" Type="http://schemas.openxmlformats.org/officeDocument/2006/relationships/tags" Target="../tags/tag284.xml"/><Relationship Id="rId22" Type="http://schemas.openxmlformats.org/officeDocument/2006/relationships/tags" Target="../tags/tag283.xml"/><Relationship Id="rId21" Type="http://schemas.openxmlformats.org/officeDocument/2006/relationships/tags" Target="../tags/tag282.xml"/><Relationship Id="rId20" Type="http://schemas.openxmlformats.org/officeDocument/2006/relationships/tags" Target="../tags/tag281.xml"/><Relationship Id="rId2" Type="http://schemas.openxmlformats.org/officeDocument/2006/relationships/tags" Target="../tags/tag264.xml"/><Relationship Id="rId19" Type="http://schemas.openxmlformats.org/officeDocument/2006/relationships/tags" Target="../tags/tag280.xml"/><Relationship Id="rId18" Type="http://schemas.openxmlformats.org/officeDocument/2006/relationships/tags" Target="../tags/tag279.xml"/><Relationship Id="rId17" Type="http://schemas.openxmlformats.org/officeDocument/2006/relationships/tags" Target="../tags/tag278.xml"/><Relationship Id="rId16" Type="http://schemas.openxmlformats.org/officeDocument/2006/relationships/tags" Target="../tags/tag277.xml"/><Relationship Id="rId15" Type="http://schemas.openxmlformats.org/officeDocument/2006/relationships/tags" Target="../tags/tag276.xml"/><Relationship Id="rId14" Type="http://schemas.openxmlformats.org/officeDocument/2006/relationships/tags" Target="../tags/tag275.xml"/><Relationship Id="rId13" Type="http://schemas.openxmlformats.org/officeDocument/2006/relationships/tags" Target="../tags/tag274.xml"/><Relationship Id="rId12" Type="http://schemas.openxmlformats.org/officeDocument/2006/relationships/tags" Target="../tags/tag273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291.xml"/><Relationship Id="rId7" Type="http://schemas.openxmlformats.org/officeDocument/2006/relationships/image" Target="../media/image10.png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image" Target="../media/image9.png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image" Target="../media/image9.png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03.xml"/><Relationship Id="rId13" Type="http://schemas.openxmlformats.org/officeDocument/2006/relationships/tags" Target="../tags/tag302.xml"/><Relationship Id="rId12" Type="http://schemas.openxmlformats.org/officeDocument/2006/relationships/tags" Target="../tags/tag301.xml"/><Relationship Id="rId11" Type="http://schemas.openxmlformats.org/officeDocument/2006/relationships/tags" Target="../tags/tag300.xml"/><Relationship Id="rId10" Type="http://schemas.openxmlformats.org/officeDocument/2006/relationships/tags" Target="../tags/tag299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307.xml"/><Relationship Id="rId7" Type="http://schemas.openxmlformats.org/officeDocument/2006/relationships/image" Target="../media/image4.png"/><Relationship Id="rId6" Type="http://schemas.openxmlformats.org/officeDocument/2006/relationships/tags" Target="../tags/tag306.xml"/><Relationship Id="rId5" Type="http://schemas.openxmlformats.org/officeDocument/2006/relationships/image" Target="../media/image3.png"/><Relationship Id="rId4" Type="http://schemas.openxmlformats.org/officeDocument/2006/relationships/tags" Target="../tags/tag305.xml"/><Relationship Id="rId3" Type="http://schemas.openxmlformats.org/officeDocument/2006/relationships/image" Target="../media/image2.png"/><Relationship Id="rId2" Type="http://schemas.openxmlformats.org/officeDocument/2006/relationships/tags" Target="../tags/tag304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310.xml"/><Relationship Id="rId13" Type="http://schemas.openxmlformats.org/officeDocument/2006/relationships/tags" Target="../tags/tag309.xml"/><Relationship Id="rId12" Type="http://schemas.openxmlformats.org/officeDocument/2006/relationships/tags" Target="../tags/tag308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tags" Target="../tags/tag315.xml"/><Relationship Id="rId7" Type="http://schemas.openxmlformats.org/officeDocument/2006/relationships/image" Target="../media/image9.png"/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" Type="http://schemas.openxmlformats.org/officeDocument/2006/relationships/image" Target="../media/image11.png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323.xml"/><Relationship Id="rId15" Type="http://schemas.openxmlformats.org/officeDocument/2006/relationships/tags" Target="../tags/tag322.xml"/><Relationship Id="rId14" Type="http://schemas.openxmlformats.org/officeDocument/2006/relationships/tags" Target="../tags/tag321.xml"/><Relationship Id="rId13" Type="http://schemas.openxmlformats.org/officeDocument/2006/relationships/tags" Target="../tags/tag320.xml"/><Relationship Id="rId12" Type="http://schemas.openxmlformats.org/officeDocument/2006/relationships/tags" Target="../tags/tag319.xml"/><Relationship Id="rId11" Type="http://schemas.openxmlformats.org/officeDocument/2006/relationships/tags" Target="../tags/tag318.xml"/><Relationship Id="rId10" Type="http://schemas.openxmlformats.org/officeDocument/2006/relationships/tags" Target="../tags/tag317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39.xml"/><Relationship Id="rId7" Type="http://schemas.openxmlformats.org/officeDocument/2006/relationships/image" Target="../media/image4.png"/><Relationship Id="rId6" Type="http://schemas.openxmlformats.org/officeDocument/2006/relationships/tags" Target="../tags/tag138.xml"/><Relationship Id="rId5" Type="http://schemas.openxmlformats.org/officeDocument/2006/relationships/image" Target="../media/image3.png"/><Relationship Id="rId4" Type="http://schemas.openxmlformats.org/officeDocument/2006/relationships/tags" Target="../tags/tag137.xm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29.xml"/><Relationship Id="rId25" Type="http://schemas.openxmlformats.org/officeDocument/2006/relationships/tags" Target="../tags/tag153.xml"/><Relationship Id="rId24" Type="http://schemas.openxmlformats.org/officeDocument/2006/relationships/tags" Target="../tags/tag152.xml"/><Relationship Id="rId23" Type="http://schemas.openxmlformats.org/officeDocument/2006/relationships/tags" Target="../tags/tag151.xml"/><Relationship Id="rId22" Type="http://schemas.openxmlformats.org/officeDocument/2006/relationships/tags" Target="../tags/tag150.xml"/><Relationship Id="rId21" Type="http://schemas.openxmlformats.org/officeDocument/2006/relationships/tags" Target="../tags/tag149.xml"/><Relationship Id="rId20" Type="http://schemas.openxmlformats.org/officeDocument/2006/relationships/tags" Target="../tags/tag148.xml"/><Relationship Id="rId2" Type="http://schemas.openxmlformats.org/officeDocument/2006/relationships/tags" Target="../tags/tag136.xml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hyperlink" Target="PPT&#20351;&#29992;&#35270;&#39057;&#65288;&#20840;&#29983;&#21629;&#21608;&#26399;&#65289;\2020&#28040;&#38450;%20&#23567;&#28779;&#24555;&#36305;%20&#27987;&#28895;&#20851;&#38376;_10.12.mp4" TargetMode="External"/><Relationship Id="rId8" Type="http://schemas.openxmlformats.org/officeDocument/2006/relationships/tags" Target="../tags/tag329.xml"/><Relationship Id="rId7" Type="http://schemas.openxmlformats.org/officeDocument/2006/relationships/tags" Target="../tags/tag328.xml"/><Relationship Id="rId6" Type="http://schemas.openxmlformats.org/officeDocument/2006/relationships/tags" Target="../tags/tag327.xml"/><Relationship Id="rId5" Type="http://schemas.openxmlformats.org/officeDocument/2006/relationships/image" Target="../media/image9.png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31.xml"/><Relationship Id="rId11" Type="http://schemas.openxmlformats.org/officeDocument/2006/relationships/image" Target="../media/image12.png"/><Relationship Id="rId10" Type="http://schemas.openxmlformats.org/officeDocument/2006/relationships/tags" Target="../tags/tag330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8.xml"/><Relationship Id="rId8" Type="http://schemas.openxmlformats.org/officeDocument/2006/relationships/tags" Target="../tags/tag337.xml"/><Relationship Id="rId7" Type="http://schemas.openxmlformats.org/officeDocument/2006/relationships/tags" Target="../tags/tag336.xml"/><Relationship Id="rId6" Type="http://schemas.openxmlformats.org/officeDocument/2006/relationships/tags" Target="../tags/tag335.xml"/><Relationship Id="rId5" Type="http://schemas.openxmlformats.org/officeDocument/2006/relationships/image" Target="../media/image9.png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332.xml"/><Relationship Id="rId19" Type="http://schemas.openxmlformats.org/officeDocument/2006/relationships/tags" Target="../tags/tag344.xml"/><Relationship Id="rId18" Type="http://schemas.openxmlformats.org/officeDocument/2006/relationships/tags" Target="../tags/tag343.xml"/><Relationship Id="rId17" Type="http://schemas.openxmlformats.org/officeDocument/2006/relationships/tags" Target="../tags/tag342.xml"/><Relationship Id="rId16" Type="http://schemas.openxmlformats.org/officeDocument/2006/relationships/tags" Target="../tags/tag341.xml"/><Relationship Id="rId15" Type="http://schemas.openxmlformats.org/officeDocument/2006/relationships/image" Target="../media/image14.png"/><Relationship Id="rId14" Type="http://schemas.openxmlformats.org/officeDocument/2006/relationships/tags" Target="../tags/tag340.xml"/><Relationship Id="rId13" Type="http://schemas.openxmlformats.org/officeDocument/2006/relationships/hyperlink" Target="PPT&#20351;&#29992;&#35270;&#39057;&#65288;&#20840;&#29983;&#21629;&#21608;&#26399;&#65289;\2020&#28040;&#38450;%20&#23567;&#28779;&#24555;&#36305;%20&#27987;&#28895;&#20851;&#38376;_10.12.mp4" TargetMode="External"/><Relationship Id="rId12" Type="http://schemas.openxmlformats.org/officeDocument/2006/relationships/image" Target="../media/image13.png"/><Relationship Id="rId11" Type="http://schemas.openxmlformats.org/officeDocument/2006/relationships/tags" Target="../tags/tag339.xml"/><Relationship Id="rId10" Type="http://schemas.openxmlformats.org/officeDocument/2006/relationships/hyperlink" Target="PPT&#20351;&#29992;&#35270;&#39057;&#65288;&#20840;&#29983;&#21629;&#21608;&#26399;&#65289;\&#25552;&#25300;&#25569;&#21387;&#65288;&#28781;&#28779;&#22120;&#20351;&#29992;&#65289;.mp4" TargetMode="Externa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hyperlink" Target="PPT&#20351;&#29992;&#35270;&#39057;&#65288;&#20840;&#29983;&#21629;&#21608;&#26399;&#65289;\&#21488;&#27743;&#28779;&#28798;&#65288;&#27597;&#22899;&#65289;\&#21488;&#27743;&#28779;&#28798;&#65288;&#27597;&#22899;&#65289;.mp4" TargetMode="External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tags" Target="../tags/tag348.xml"/><Relationship Id="rId5" Type="http://schemas.openxmlformats.org/officeDocument/2006/relationships/image" Target="../media/image9.png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52.xml"/><Relationship Id="rId11" Type="http://schemas.openxmlformats.org/officeDocument/2006/relationships/image" Target="../media/image15.png"/><Relationship Id="rId10" Type="http://schemas.openxmlformats.org/officeDocument/2006/relationships/tags" Target="../tags/tag351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357.xml"/><Relationship Id="rId7" Type="http://schemas.openxmlformats.org/officeDocument/2006/relationships/image" Target="../media/image16.png"/><Relationship Id="rId6" Type="http://schemas.openxmlformats.org/officeDocument/2006/relationships/image" Target="../media/image9.png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64.xml"/><Relationship Id="rId8" Type="http://schemas.openxmlformats.org/officeDocument/2006/relationships/tags" Target="../tags/tag363.xml"/><Relationship Id="rId7" Type="http://schemas.openxmlformats.org/officeDocument/2006/relationships/tags" Target="../tags/tag362.xml"/><Relationship Id="rId6" Type="http://schemas.openxmlformats.org/officeDocument/2006/relationships/image" Target="../media/image9.png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71.xml"/><Relationship Id="rId8" Type="http://schemas.openxmlformats.org/officeDocument/2006/relationships/tags" Target="../tags/tag370.xml"/><Relationship Id="rId7" Type="http://schemas.openxmlformats.org/officeDocument/2006/relationships/tags" Target="../tags/tag369.xml"/><Relationship Id="rId6" Type="http://schemas.openxmlformats.org/officeDocument/2006/relationships/image" Target="../media/image9.png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373.xml"/><Relationship Id="rId12" Type="http://schemas.openxmlformats.org/officeDocument/2006/relationships/image" Target="../media/image18.jpeg"/><Relationship Id="rId11" Type="http://schemas.openxmlformats.org/officeDocument/2006/relationships/tags" Target="../tags/tag372.xml"/><Relationship Id="rId10" Type="http://schemas.openxmlformats.org/officeDocument/2006/relationships/image" Target="../media/image17.jpeg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380.xml"/><Relationship Id="rId8" Type="http://schemas.openxmlformats.org/officeDocument/2006/relationships/tags" Target="../tags/tag379.xml"/><Relationship Id="rId7" Type="http://schemas.openxmlformats.org/officeDocument/2006/relationships/tags" Target="../tags/tag378.xml"/><Relationship Id="rId6" Type="http://schemas.openxmlformats.org/officeDocument/2006/relationships/image" Target="../media/image9.png"/><Relationship Id="rId5" Type="http://schemas.openxmlformats.org/officeDocument/2006/relationships/tags" Target="../tags/tag377.xml"/><Relationship Id="rId4" Type="http://schemas.openxmlformats.org/officeDocument/2006/relationships/tags" Target="../tags/tag376.xml"/><Relationship Id="rId3" Type="http://schemas.openxmlformats.org/officeDocument/2006/relationships/tags" Target="../tags/tag375.xml"/><Relationship Id="rId2" Type="http://schemas.openxmlformats.org/officeDocument/2006/relationships/tags" Target="../tags/tag374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384.xml"/><Relationship Id="rId15" Type="http://schemas.openxmlformats.org/officeDocument/2006/relationships/image" Target="../media/image21.jpeg"/><Relationship Id="rId14" Type="http://schemas.openxmlformats.org/officeDocument/2006/relationships/tags" Target="../tags/tag383.xml"/><Relationship Id="rId13" Type="http://schemas.openxmlformats.org/officeDocument/2006/relationships/image" Target="../media/image20.jpeg"/><Relationship Id="rId12" Type="http://schemas.openxmlformats.org/officeDocument/2006/relationships/tags" Target="../tags/tag382.xml"/><Relationship Id="rId11" Type="http://schemas.openxmlformats.org/officeDocument/2006/relationships/image" Target="../media/image19.jpeg"/><Relationship Id="rId10" Type="http://schemas.openxmlformats.org/officeDocument/2006/relationships/tags" Target="../tags/tag381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390.xml"/><Relationship Id="rId7" Type="http://schemas.openxmlformats.org/officeDocument/2006/relationships/image" Target="../media/image9.png"/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4" Type="http://schemas.openxmlformats.org/officeDocument/2006/relationships/tags" Target="../tags/tag387.xml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396.xml"/><Relationship Id="rId8" Type="http://schemas.openxmlformats.org/officeDocument/2006/relationships/image" Target="../media/image22.jpeg"/><Relationship Id="rId7" Type="http://schemas.openxmlformats.org/officeDocument/2006/relationships/tags" Target="../tags/tag395.xml"/><Relationship Id="rId6" Type="http://schemas.openxmlformats.org/officeDocument/2006/relationships/image" Target="../media/image9.png"/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7.xml"/><Relationship Id="rId11" Type="http://schemas.openxmlformats.org/officeDocument/2006/relationships/tags" Target="../tags/tag397.xml"/><Relationship Id="rId10" Type="http://schemas.openxmlformats.org/officeDocument/2006/relationships/image" Target="../media/image23.jpeg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" Type="http://schemas.openxmlformats.org/officeDocument/2006/relationships/image" Target="../media/image9.png"/><Relationship Id="rId5" Type="http://schemas.openxmlformats.org/officeDocument/2006/relationships/tags" Target="../tags/tag402.xml"/><Relationship Id="rId4" Type="http://schemas.openxmlformats.org/officeDocument/2006/relationships/tags" Target="../tags/tag401.xml"/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406.xml"/><Relationship Id="rId11" Type="http://schemas.openxmlformats.org/officeDocument/2006/relationships/image" Target="../media/image25.png"/><Relationship Id="rId10" Type="http://schemas.openxmlformats.org/officeDocument/2006/relationships/tags" Target="../tags/tag405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57.xml"/><Relationship Id="rId7" Type="http://schemas.openxmlformats.org/officeDocument/2006/relationships/image" Target="../media/image4.png"/><Relationship Id="rId6" Type="http://schemas.openxmlformats.org/officeDocument/2006/relationships/tags" Target="../tags/tag156.xml"/><Relationship Id="rId5" Type="http://schemas.openxmlformats.org/officeDocument/2006/relationships/image" Target="../media/image3.png"/><Relationship Id="rId4" Type="http://schemas.openxmlformats.org/officeDocument/2006/relationships/tags" Target="../tags/tag155.xml"/><Relationship Id="rId3" Type="http://schemas.openxmlformats.org/officeDocument/2006/relationships/image" Target="../media/image2.png"/><Relationship Id="rId2" Type="http://schemas.openxmlformats.org/officeDocument/2006/relationships/tags" Target="../tags/tag154.xml"/><Relationship Id="rId13" Type="http://schemas.openxmlformats.org/officeDocument/2006/relationships/slideLayout" Target="../slideLayouts/slideLayout29.xml"/><Relationship Id="rId12" Type="http://schemas.openxmlformats.org/officeDocument/2006/relationships/tags" Target="../tags/tag158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412.xml"/><Relationship Id="rId7" Type="http://schemas.openxmlformats.org/officeDocument/2006/relationships/tags" Target="../tags/tag411.xml"/><Relationship Id="rId6" Type="http://schemas.openxmlformats.org/officeDocument/2006/relationships/tags" Target="../tags/tag410.xml"/><Relationship Id="rId5" Type="http://schemas.openxmlformats.org/officeDocument/2006/relationships/tags" Target="../tags/tag409.xml"/><Relationship Id="rId4" Type="http://schemas.openxmlformats.org/officeDocument/2006/relationships/image" Target="../media/image9.png"/><Relationship Id="rId3" Type="http://schemas.openxmlformats.org/officeDocument/2006/relationships/tags" Target="../tags/tag408.xml"/><Relationship Id="rId2" Type="http://schemas.openxmlformats.org/officeDocument/2006/relationships/tags" Target="../tags/tag407.xml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" Type="http://schemas.openxmlformats.org/officeDocument/2006/relationships/image" Target="../media/image9.png"/><Relationship Id="rId6" Type="http://schemas.openxmlformats.org/officeDocument/2006/relationships/tags" Target="../tags/tag416.xml"/><Relationship Id="rId5" Type="http://schemas.openxmlformats.org/officeDocument/2006/relationships/image" Target="../media/image26.png"/><Relationship Id="rId4" Type="http://schemas.openxmlformats.org/officeDocument/2006/relationships/tags" Target="../tags/tag415.xml"/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425.xml"/><Relationship Id="rId8" Type="http://schemas.openxmlformats.org/officeDocument/2006/relationships/tags" Target="../tags/tag424.xml"/><Relationship Id="rId7" Type="http://schemas.openxmlformats.org/officeDocument/2006/relationships/tags" Target="../tags/tag423.xml"/><Relationship Id="rId6" Type="http://schemas.openxmlformats.org/officeDocument/2006/relationships/image" Target="../media/image9.png"/><Relationship Id="rId5" Type="http://schemas.openxmlformats.org/officeDocument/2006/relationships/tags" Target="../tags/tag422.xml"/><Relationship Id="rId4" Type="http://schemas.openxmlformats.org/officeDocument/2006/relationships/tags" Target="../tags/tag421.xml"/><Relationship Id="rId3" Type="http://schemas.openxmlformats.org/officeDocument/2006/relationships/tags" Target="../tags/tag420.xml"/><Relationship Id="rId2" Type="http://schemas.openxmlformats.org/officeDocument/2006/relationships/tags" Target="../tags/tag419.xml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432.xml"/><Relationship Id="rId8" Type="http://schemas.openxmlformats.org/officeDocument/2006/relationships/tags" Target="../tags/tag431.xml"/><Relationship Id="rId7" Type="http://schemas.openxmlformats.org/officeDocument/2006/relationships/image" Target="../media/image9.png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tags" Target="../tags/tag428.xml"/><Relationship Id="rId3" Type="http://schemas.openxmlformats.org/officeDocument/2006/relationships/tags" Target="../tags/tag427.xml"/><Relationship Id="rId2" Type="http://schemas.openxmlformats.org/officeDocument/2006/relationships/tags" Target="../tags/tag426.xml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436.xml"/><Relationship Id="rId7" Type="http://schemas.openxmlformats.org/officeDocument/2006/relationships/image" Target="../media/image4.png"/><Relationship Id="rId6" Type="http://schemas.openxmlformats.org/officeDocument/2006/relationships/tags" Target="../tags/tag435.xml"/><Relationship Id="rId5" Type="http://schemas.openxmlformats.org/officeDocument/2006/relationships/image" Target="../media/image3.png"/><Relationship Id="rId4" Type="http://schemas.openxmlformats.org/officeDocument/2006/relationships/tags" Target="../tags/tag434.xml"/><Relationship Id="rId3" Type="http://schemas.openxmlformats.org/officeDocument/2006/relationships/image" Target="../media/image2.png"/><Relationship Id="rId2" Type="http://schemas.openxmlformats.org/officeDocument/2006/relationships/tags" Target="../tags/tag433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439.xml"/><Relationship Id="rId13" Type="http://schemas.openxmlformats.org/officeDocument/2006/relationships/tags" Target="../tags/tag438.xml"/><Relationship Id="rId12" Type="http://schemas.openxmlformats.org/officeDocument/2006/relationships/tags" Target="../tags/tag437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446.xml"/><Relationship Id="rId8" Type="http://schemas.openxmlformats.org/officeDocument/2006/relationships/tags" Target="../tags/tag445.xml"/><Relationship Id="rId7" Type="http://schemas.openxmlformats.org/officeDocument/2006/relationships/tags" Target="../tags/tag444.xml"/><Relationship Id="rId6" Type="http://schemas.openxmlformats.org/officeDocument/2006/relationships/tags" Target="../tags/tag443.xml"/><Relationship Id="rId5" Type="http://schemas.openxmlformats.org/officeDocument/2006/relationships/tags" Target="../tags/tag442.xml"/><Relationship Id="rId4" Type="http://schemas.openxmlformats.org/officeDocument/2006/relationships/image" Target="../media/image27.png"/><Relationship Id="rId3" Type="http://schemas.openxmlformats.org/officeDocument/2006/relationships/tags" Target="../tags/tag441.xml"/><Relationship Id="rId2" Type="http://schemas.openxmlformats.org/officeDocument/2006/relationships/tags" Target="../tags/tag440.xml"/><Relationship Id="rId12" Type="http://schemas.openxmlformats.org/officeDocument/2006/relationships/slideLayout" Target="../slideLayouts/slideLayout29.xml"/><Relationship Id="rId11" Type="http://schemas.openxmlformats.org/officeDocument/2006/relationships/tags" Target="../tags/tag448.xml"/><Relationship Id="rId10" Type="http://schemas.openxmlformats.org/officeDocument/2006/relationships/tags" Target="../tags/tag447.xml"/><Relationship Id="rId1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452.xml"/><Relationship Id="rId7" Type="http://schemas.openxmlformats.org/officeDocument/2006/relationships/image" Target="../media/image4.png"/><Relationship Id="rId6" Type="http://schemas.openxmlformats.org/officeDocument/2006/relationships/tags" Target="../tags/tag451.xml"/><Relationship Id="rId5" Type="http://schemas.openxmlformats.org/officeDocument/2006/relationships/image" Target="../media/image3.png"/><Relationship Id="rId4" Type="http://schemas.openxmlformats.org/officeDocument/2006/relationships/tags" Target="../tags/tag450.xml"/><Relationship Id="rId3" Type="http://schemas.openxmlformats.org/officeDocument/2006/relationships/image" Target="../media/image2.png"/><Relationship Id="rId2" Type="http://schemas.openxmlformats.org/officeDocument/2006/relationships/tags" Target="../tags/tag449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455.xml"/><Relationship Id="rId13" Type="http://schemas.openxmlformats.org/officeDocument/2006/relationships/image" Target="../media/image7.png"/><Relationship Id="rId12" Type="http://schemas.openxmlformats.org/officeDocument/2006/relationships/tags" Target="../tags/tag454.xml"/><Relationship Id="rId11" Type="http://schemas.openxmlformats.org/officeDocument/2006/relationships/image" Target="../media/image6.png"/><Relationship Id="rId10" Type="http://schemas.openxmlformats.org/officeDocument/2006/relationships/tags" Target="../tags/tag453.xml"/><Relationship Id="rId1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463.xml"/><Relationship Id="rId8" Type="http://schemas.openxmlformats.org/officeDocument/2006/relationships/tags" Target="../tags/tag462.xml"/><Relationship Id="rId7" Type="http://schemas.openxmlformats.org/officeDocument/2006/relationships/tags" Target="../tags/tag461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image" Target="../media/image9.png"/><Relationship Id="rId3" Type="http://schemas.openxmlformats.org/officeDocument/2006/relationships/tags" Target="../tags/tag458.xml"/><Relationship Id="rId2" Type="http://schemas.openxmlformats.org/officeDocument/2006/relationships/tags" Target="../tags/tag457.xml"/><Relationship Id="rId11" Type="http://schemas.openxmlformats.org/officeDocument/2006/relationships/slideLayout" Target="../slideLayouts/slideLayout29.xml"/><Relationship Id="rId10" Type="http://schemas.openxmlformats.org/officeDocument/2006/relationships/tags" Target="../tags/tag464.xml"/><Relationship Id="rId1" Type="http://schemas.openxmlformats.org/officeDocument/2006/relationships/tags" Target="../tags/tag456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471.xml"/><Relationship Id="rId8" Type="http://schemas.openxmlformats.org/officeDocument/2006/relationships/tags" Target="../tags/tag470.xml"/><Relationship Id="rId7" Type="http://schemas.openxmlformats.org/officeDocument/2006/relationships/tags" Target="../tags/tag469.xml"/><Relationship Id="rId6" Type="http://schemas.openxmlformats.org/officeDocument/2006/relationships/tags" Target="../tags/tag468.xml"/><Relationship Id="rId5" Type="http://schemas.openxmlformats.org/officeDocument/2006/relationships/image" Target="../media/image9.png"/><Relationship Id="rId4" Type="http://schemas.openxmlformats.org/officeDocument/2006/relationships/tags" Target="../tags/tag467.xml"/><Relationship Id="rId3" Type="http://schemas.openxmlformats.org/officeDocument/2006/relationships/tags" Target="../tags/tag466.xml"/><Relationship Id="rId2" Type="http://schemas.openxmlformats.org/officeDocument/2006/relationships/tags" Target="../tags/tag465.xml"/><Relationship Id="rId12" Type="http://schemas.openxmlformats.org/officeDocument/2006/relationships/slideLayout" Target="../slideLayouts/slideLayout29.xml"/><Relationship Id="rId11" Type="http://schemas.openxmlformats.org/officeDocument/2006/relationships/tags" Target="../tags/tag473.xml"/><Relationship Id="rId10" Type="http://schemas.openxmlformats.org/officeDocument/2006/relationships/tags" Target="../tags/tag472.xml"/><Relationship Id="rId1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480.xml"/><Relationship Id="rId8" Type="http://schemas.openxmlformats.org/officeDocument/2006/relationships/tags" Target="../tags/tag479.xml"/><Relationship Id="rId7" Type="http://schemas.openxmlformats.org/officeDocument/2006/relationships/tags" Target="../tags/tag478.xml"/><Relationship Id="rId6" Type="http://schemas.openxmlformats.org/officeDocument/2006/relationships/tags" Target="../tags/tag477.xml"/><Relationship Id="rId5" Type="http://schemas.openxmlformats.org/officeDocument/2006/relationships/image" Target="../media/image9.png"/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tags" Target="../tags/tag474.xml"/><Relationship Id="rId12" Type="http://schemas.openxmlformats.org/officeDocument/2006/relationships/slideLayout" Target="../slideLayouts/slideLayout29.xml"/><Relationship Id="rId11" Type="http://schemas.openxmlformats.org/officeDocument/2006/relationships/tags" Target="../tags/tag482.xml"/><Relationship Id="rId10" Type="http://schemas.openxmlformats.org/officeDocument/2006/relationships/tags" Target="../tags/tag481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image" Target="../media/image9.png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489.xml"/><Relationship Id="rId8" Type="http://schemas.openxmlformats.org/officeDocument/2006/relationships/tags" Target="../tags/tag488.xml"/><Relationship Id="rId7" Type="http://schemas.openxmlformats.org/officeDocument/2006/relationships/tags" Target="../tags/tag487.xml"/><Relationship Id="rId6" Type="http://schemas.openxmlformats.org/officeDocument/2006/relationships/tags" Target="../tags/tag486.xml"/><Relationship Id="rId5" Type="http://schemas.openxmlformats.org/officeDocument/2006/relationships/image" Target="../media/image9.png"/><Relationship Id="rId4" Type="http://schemas.openxmlformats.org/officeDocument/2006/relationships/tags" Target="../tags/tag485.xml"/><Relationship Id="rId3" Type="http://schemas.openxmlformats.org/officeDocument/2006/relationships/tags" Target="../tags/tag484.xml"/><Relationship Id="rId2" Type="http://schemas.openxmlformats.org/officeDocument/2006/relationships/tags" Target="../tags/tag483.xml"/><Relationship Id="rId12" Type="http://schemas.openxmlformats.org/officeDocument/2006/relationships/slideLayout" Target="../slideLayouts/slideLayout29.xml"/><Relationship Id="rId11" Type="http://schemas.openxmlformats.org/officeDocument/2006/relationships/tags" Target="../tags/tag491.xml"/><Relationship Id="rId10" Type="http://schemas.openxmlformats.org/officeDocument/2006/relationships/tags" Target="../tags/tag490.xml"/><Relationship Id="rId1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498.xml"/><Relationship Id="rId8" Type="http://schemas.openxmlformats.org/officeDocument/2006/relationships/tags" Target="../tags/tag497.xml"/><Relationship Id="rId7" Type="http://schemas.openxmlformats.org/officeDocument/2006/relationships/tags" Target="../tags/tag496.xml"/><Relationship Id="rId6" Type="http://schemas.openxmlformats.org/officeDocument/2006/relationships/tags" Target="../tags/tag495.xml"/><Relationship Id="rId5" Type="http://schemas.openxmlformats.org/officeDocument/2006/relationships/image" Target="../media/image9.png"/><Relationship Id="rId4" Type="http://schemas.openxmlformats.org/officeDocument/2006/relationships/tags" Target="../tags/tag494.xml"/><Relationship Id="rId3" Type="http://schemas.openxmlformats.org/officeDocument/2006/relationships/tags" Target="../tags/tag493.xml"/><Relationship Id="rId2" Type="http://schemas.openxmlformats.org/officeDocument/2006/relationships/tags" Target="../tags/tag492.xml"/><Relationship Id="rId11" Type="http://schemas.openxmlformats.org/officeDocument/2006/relationships/slideLayout" Target="../slideLayouts/slideLayout29.xml"/><Relationship Id="rId10" Type="http://schemas.openxmlformats.org/officeDocument/2006/relationships/tags" Target="../tags/tag499.xml"/><Relationship Id="rId1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506.xml"/><Relationship Id="rId8" Type="http://schemas.openxmlformats.org/officeDocument/2006/relationships/tags" Target="../tags/tag505.xml"/><Relationship Id="rId7" Type="http://schemas.openxmlformats.org/officeDocument/2006/relationships/tags" Target="../tags/tag504.xml"/><Relationship Id="rId6" Type="http://schemas.openxmlformats.org/officeDocument/2006/relationships/tags" Target="../tags/tag503.xml"/><Relationship Id="rId5" Type="http://schemas.openxmlformats.org/officeDocument/2006/relationships/image" Target="../media/image9.png"/><Relationship Id="rId4" Type="http://schemas.openxmlformats.org/officeDocument/2006/relationships/tags" Target="../tags/tag502.xml"/><Relationship Id="rId3" Type="http://schemas.openxmlformats.org/officeDocument/2006/relationships/tags" Target="../tags/tag501.xml"/><Relationship Id="rId2" Type="http://schemas.openxmlformats.org/officeDocument/2006/relationships/tags" Target="../tags/tag500.xml"/><Relationship Id="rId11" Type="http://schemas.openxmlformats.org/officeDocument/2006/relationships/slideLayout" Target="../slideLayouts/slideLayout29.xml"/><Relationship Id="rId10" Type="http://schemas.openxmlformats.org/officeDocument/2006/relationships/tags" Target="../tags/tag507.xml"/><Relationship Id="rId1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511.xml"/><Relationship Id="rId7" Type="http://schemas.openxmlformats.org/officeDocument/2006/relationships/image" Target="../media/image4.png"/><Relationship Id="rId6" Type="http://schemas.openxmlformats.org/officeDocument/2006/relationships/tags" Target="../tags/tag510.xml"/><Relationship Id="rId5" Type="http://schemas.openxmlformats.org/officeDocument/2006/relationships/image" Target="../media/image3.png"/><Relationship Id="rId4" Type="http://schemas.openxmlformats.org/officeDocument/2006/relationships/tags" Target="../tags/tag509.xml"/><Relationship Id="rId3" Type="http://schemas.openxmlformats.org/officeDocument/2006/relationships/image" Target="../media/image2.png"/><Relationship Id="rId2" Type="http://schemas.openxmlformats.org/officeDocument/2006/relationships/tags" Target="../tags/tag508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514.xml"/><Relationship Id="rId13" Type="http://schemas.openxmlformats.org/officeDocument/2006/relationships/image" Target="../media/image7.png"/><Relationship Id="rId12" Type="http://schemas.openxmlformats.org/officeDocument/2006/relationships/tags" Target="../tags/tag513.xml"/><Relationship Id="rId11" Type="http://schemas.openxmlformats.org/officeDocument/2006/relationships/image" Target="../media/image6.png"/><Relationship Id="rId10" Type="http://schemas.openxmlformats.org/officeDocument/2006/relationships/tags" Target="../tags/tag512.xml"/><Relationship Id="rId1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tags" Target="../tags/tag518.xml"/><Relationship Id="rId6" Type="http://schemas.openxmlformats.org/officeDocument/2006/relationships/image" Target="../media/image4.png"/><Relationship Id="rId5" Type="http://schemas.openxmlformats.org/officeDocument/2006/relationships/tags" Target="../tags/tag517.xml"/><Relationship Id="rId4" Type="http://schemas.openxmlformats.org/officeDocument/2006/relationships/image" Target="../media/image3.png"/><Relationship Id="rId3" Type="http://schemas.openxmlformats.org/officeDocument/2006/relationships/tags" Target="../tags/tag516.xml"/><Relationship Id="rId2" Type="http://schemas.openxmlformats.org/officeDocument/2006/relationships/image" Target="../media/image2.png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522.xml"/><Relationship Id="rId13" Type="http://schemas.openxmlformats.org/officeDocument/2006/relationships/tags" Target="../tags/tag521.xml"/><Relationship Id="rId12" Type="http://schemas.openxmlformats.org/officeDocument/2006/relationships/tags" Target="../tags/tag520.xml"/><Relationship Id="rId11" Type="http://schemas.openxmlformats.org/officeDocument/2006/relationships/image" Target="../media/image7.png"/><Relationship Id="rId10" Type="http://schemas.openxmlformats.org/officeDocument/2006/relationships/tags" Target="../tags/tag519.xml"/><Relationship Id="rId1" Type="http://schemas.openxmlformats.org/officeDocument/2006/relationships/tags" Target="../tags/tag515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image" Target="../media/image9.png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image" Target="../media/image9.png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84.xml"/><Relationship Id="rId16" Type="http://schemas.openxmlformats.org/officeDocument/2006/relationships/tags" Target="../tags/tag183.xml"/><Relationship Id="rId15" Type="http://schemas.openxmlformats.org/officeDocument/2006/relationships/tags" Target="../tags/tag182.xml"/><Relationship Id="rId14" Type="http://schemas.openxmlformats.org/officeDocument/2006/relationships/tags" Target="../tags/tag181.xml"/><Relationship Id="rId13" Type="http://schemas.openxmlformats.org/officeDocument/2006/relationships/tags" Target="../tags/tag180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image" Target="../media/image9.png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99.xml"/><Relationship Id="rId16" Type="http://schemas.openxmlformats.org/officeDocument/2006/relationships/tags" Target="../tags/tag198.xml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image" Target="../media/image9.png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14.xml"/><Relationship Id="rId16" Type="http://schemas.openxmlformats.org/officeDocument/2006/relationships/tags" Target="../tags/tag213.xml"/><Relationship Id="rId15" Type="http://schemas.openxmlformats.org/officeDocument/2006/relationships/tags" Target="../tags/tag212.xml"/><Relationship Id="rId14" Type="http://schemas.openxmlformats.org/officeDocument/2006/relationships/tags" Target="../tags/tag211.xml"/><Relationship Id="rId13" Type="http://schemas.openxmlformats.org/officeDocument/2006/relationships/tags" Target="../tags/tag210.xml"/><Relationship Id="rId12" Type="http://schemas.openxmlformats.org/officeDocument/2006/relationships/tags" Target="../tags/tag209.xml"/><Relationship Id="rId11" Type="http://schemas.openxmlformats.org/officeDocument/2006/relationships/tags" Target="../tags/tag208.xml"/><Relationship Id="rId10" Type="http://schemas.openxmlformats.org/officeDocument/2006/relationships/tags" Target="../tags/tag20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image" Target="../media/image9.png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sp>
        <p:nvSpPr>
          <p:cNvPr id="6" name="文本框 5" descr="7b0a20202020227461726765744d6f64756c65223a202270726f636573734f6e6c696e65466f6e7473220a7d0a"/>
          <p:cNvSpPr txBox="1"/>
          <p:nvPr>
            <p:custDataLst>
              <p:tags r:id="rId10"/>
            </p:custDataLst>
          </p:nvPr>
        </p:nvSpPr>
        <p:spPr>
          <a:xfrm>
            <a:off x="2005965" y="2069465"/>
            <a:ext cx="8180070" cy="573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600" dirty="0">
                <a:solidFill>
                  <a:schemeClr val="accent1"/>
                </a:solidFill>
                <a:latin typeface="+mn-ea"/>
              </a:rPr>
              <a:t>全生命周期消防宣传教</a:t>
            </a:r>
            <a:r>
              <a:rPr lang="zh-CN" altLang="en-US" sz="3600" dirty="0" smtClean="0">
                <a:solidFill>
                  <a:schemeClr val="accent1"/>
                </a:solidFill>
                <a:latin typeface="+mn-ea"/>
              </a:rPr>
              <a:t>育培</a:t>
            </a:r>
            <a:r>
              <a:rPr lang="zh-CN" altLang="en-US" sz="3600" dirty="0">
                <a:solidFill>
                  <a:schemeClr val="accent1"/>
                </a:solidFill>
                <a:latin typeface="+mn-ea"/>
              </a:rPr>
              <a:t>训攻坚行</a:t>
            </a:r>
            <a:r>
              <a:rPr lang="zh-CN" altLang="en-US" sz="3600" dirty="0" smtClean="0">
                <a:solidFill>
                  <a:schemeClr val="accent1"/>
                </a:solidFill>
                <a:latin typeface="+mn-ea"/>
              </a:rPr>
              <a:t>动</a:t>
            </a:r>
            <a:endParaRPr lang="en-US" altLang="zh-CN" sz="3600" dirty="0" smtClean="0">
              <a:solidFill>
                <a:schemeClr val="accent1"/>
              </a:solidFill>
              <a:latin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36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</a:t>
            </a:r>
            <a:r>
              <a:rPr lang="zh-CN" altLang="en-US" sz="3600" dirty="0">
                <a:solidFill>
                  <a:schemeClr val="accent1"/>
                </a:solidFill>
                <a:latin typeface="+mn-ea"/>
              </a:rPr>
              <a:t>         </a:t>
            </a:r>
            <a:r>
              <a:rPr lang="zh-CN" altLang="en-US" sz="36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</a:t>
            </a:r>
            <a:endParaRPr lang="zh-CN" altLang="en-US" sz="3600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23544" y="3897840"/>
            <a:ext cx="2904599" cy="2904599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726440" y="2921635"/>
            <a:ext cx="110197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 b="1">
                <a:solidFill>
                  <a:schemeClr val="accent1"/>
                </a:solidFill>
              </a:rPr>
              <a:t>家庭/街区消防安全宣导员培训</a:t>
            </a:r>
            <a:endParaRPr lang="zh-CN" altLang="en-US" sz="6000" b="1">
              <a:solidFill>
                <a:schemeClr val="accent1"/>
              </a:solidFill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995363" y="2723515"/>
            <a:ext cx="10201275" cy="35166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1157605" y="1384300"/>
            <a:ext cx="9825355" cy="1001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2400" b="1" dirty="0">
                <a:solidFill>
                  <a:schemeClr val="accent1"/>
                </a:solidFill>
              </a:rPr>
              <a:t>《消防法》、新修订的《福建省消防条例》（2023年9月1日起施行），对乡镇（街道）、村（社区）消防安全工作有明确的要求：  </a:t>
            </a:r>
            <a:r>
              <a:rPr lang="zh-CN" altLang="en-US" sz="2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1146810" y="4535170"/>
            <a:ext cx="9981565" cy="1367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村（居）民委员会：</a:t>
            </a:r>
            <a:endParaRPr lang="zh-CN" altLang="en-US" sz="2000" b="1" dirty="0">
              <a:solidFill>
                <a:schemeClr val="accent1"/>
              </a:solidFill>
              <a:latin typeface="+mn-ea"/>
            </a:endParaRPr>
          </a:p>
          <a:p>
            <a:pPr marL="342900" indent="-342900" algn="l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要开展消防安全和家庭防火知识宣传教育；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  <a:p>
            <a:pPr marL="342900" indent="-342900" algn="l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要对独居老人、留守儿童、残疾人等特殊人群进行消防安全登记，加强消防安全帮扶。</a:t>
            </a:r>
            <a:r>
              <a:rPr lang="zh-CN" altLang="en-US" sz="2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1147445" y="2975610"/>
            <a:ext cx="10118725" cy="1524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40000"/>
              </a:lnSpc>
              <a:buFont typeface="Wingdings" panose="05000000000000000000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乡镇街道：</a:t>
            </a:r>
            <a:endParaRPr lang="zh-CN" altLang="en-US" sz="2000" b="1" dirty="0">
              <a:solidFill>
                <a:schemeClr val="accent1"/>
              </a:solidFill>
              <a:latin typeface="+mn-ea"/>
            </a:endParaRPr>
          </a:p>
          <a:p>
            <a:pPr marL="342900" indent="-342900" algn="l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要组织、开展消防安全知识宣传教育和火灾扑救演练；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  <a:p>
            <a:pPr marL="342900" indent="-342900" algn="l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要指导、督促未聘请物业服务人的住宅区和其他场所加强日常消防安全管理。         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</p:spTree>
    <p:custDataLst>
      <p:tags r:id="rId9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>
            <p:custDataLst>
              <p:tags r:id="rId3"/>
            </p:custDataLst>
          </p:nvPr>
        </p:nvSpPr>
        <p:spPr>
          <a:xfrm>
            <a:off x="6668770" y="2780030"/>
            <a:ext cx="2902585" cy="5410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20" name="圆角矩形 19"/>
          <p:cNvSpPr/>
          <p:nvPr>
            <p:custDataLst>
              <p:tags r:id="rId4"/>
            </p:custDataLst>
          </p:nvPr>
        </p:nvSpPr>
        <p:spPr>
          <a:xfrm>
            <a:off x="6659245" y="1461135"/>
            <a:ext cx="2902585" cy="5410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951548" y="600075"/>
            <a:ext cx="4619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延伸到个人层面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548005" y="3835400"/>
            <a:ext cx="11014710" cy="2176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680085" y="4145915"/>
            <a:ext cx="10656570" cy="499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lnSpc>
                <a:spcPct val="110000"/>
              </a:lnSpc>
              <a:buFont typeface="Wingdings" panose="05000000000000000000" charset="0"/>
              <a:buChar char="ü"/>
            </a:pPr>
            <a:r>
              <a:rPr lang="zh-CN" sz="2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全生命周期工作是</a:t>
            </a:r>
            <a:r>
              <a:rPr 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落实个人工作职责的具体方法和具体任务</a:t>
            </a:r>
            <a:r>
              <a:rPr lang="zh-CN" sz="2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，不是</a:t>
            </a:r>
            <a:r>
              <a:rPr 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额外的</a:t>
            </a:r>
            <a:r>
              <a:rPr lang="zh-CN" sz="2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、</a:t>
            </a:r>
            <a:r>
              <a:rPr 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附加的工</a:t>
            </a:r>
            <a:r>
              <a:rPr lang="zh-CN" sz="2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作任务。</a:t>
            </a:r>
            <a:r>
              <a:rPr lang="zh-CN" altLang="en-US" sz="2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5" name="文本框 14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680085" y="5043805"/>
            <a:ext cx="10656570" cy="669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lnSpc>
                <a:spcPct val="140000"/>
              </a:lnSpc>
              <a:buFont typeface="Wingdings" panose="05000000000000000000" charset="0"/>
              <a:buChar char="ü"/>
            </a:pPr>
            <a:r>
              <a:rPr lang="zh-CN" sz="2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苹方 特粗" panose="020B0800000000000000" charset="-122"/>
              </a:rPr>
              <a:t>工作是阶段的、分批次的，时间上是充裕的、足够的，        </a:t>
            </a:r>
            <a:endParaRPr lang="zh-CN" sz="20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苹方 特粗" panose="020B0800000000000000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53085" y="2160270"/>
            <a:ext cx="3435350" cy="541020"/>
            <a:chOff x="871" y="2261"/>
            <a:chExt cx="5410" cy="852"/>
          </a:xfrm>
        </p:grpSpPr>
        <p:sp>
          <p:nvSpPr>
            <p:cNvPr id="16" name="圆角矩形 15"/>
            <p:cNvSpPr/>
            <p:nvPr>
              <p:custDataLst>
                <p:tags r:id="rId9"/>
              </p:custDataLst>
            </p:nvPr>
          </p:nvSpPr>
          <p:spPr>
            <a:xfrm>
              <a:off x="871" y="2261"/>
              <a:ext cx="5410" cy="85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17" name="文本框 16" descr="7b0a20202020227461726765744d6f64756c65223a202270726f636573734f6e6c696e65466f6e7473220a7d0a"/>
            <p:cNvSpPr txBox="1"/>
            <p:nvPr>
              <p:custDataLst>
                <p:tags r:id="rId10"/>
              </p:custDataLst>
            </p:nvPr>
          </p:nvSpPr>
          <p:spPr>
            <a:xfrm>
              <a:off x="974" y="2302"/>
              <a:ext cx="5204" cy="7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lnSpc>
                  <a:spcPct val="110000"/>
                </a:lnSpc>
              </a:pPr>
              <a:r>
                <a:rPr lang="zh-CN" sz="24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消防安全基层治理力量        </a:t>
              </a:r>
              <a:endPara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sp>
        <p:nvSpPr>
          <p:cNvPr id="21" name="文本框 20" descr="7b0a20202020227461726765744d6f64756c65223a202270726f636573734f6e6c696e65466f6e7473220a7d0a"/>
          <p:cNvSpPr txBox="1"/>
          <p:nvPr>
            <p:custDataLst>
              <p:tags r:id="rId11"/>
            </p:custDataLst>
          </p:nvPr>
        </p:nvSpPr>
        <p:spPr>
          <a:xfrm>
            <a:off x="6758305" y="1551305"/>
            <a:ext cx="2675890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9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基层消防安全管理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3" name="右箭头 22"/>
          <p:cNvSpPr/>
          <p:nvPr>
            <p:custDataLst>
              <p:tags r:id="rId12"/>
            </p:custDataLst>
          </p:nvPr>
        </p:nvSpPr>
        <p:spPr>
          <a:xfrm>
            <a:off x="4845050" y="2060575"/>
            <a:ext cx="1009015" cy="64071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 descr="7b0a20202020227461726765744d6f64756c65223a202270726f636573734f6e6c696e65466f6e7473220a7d0a"/>
          <p:cNvSpPr txBox="1"/>
          <p:nvPr>
            <p:custDataLst>
              <p:tags r:id="rId13"/>
            </p:custDataLst>
          </p:nvPr>
        </p:nvSpPr>
        <p:spPr>
          <a:xfrm>
            <a:off x="4629785" y="1731010"/>
            <a:ext cx="1224280" cy="329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90000"/>
              </a:lnSpc>
            </a:pPr>
            <a:r>
              <a:rPr lang="zh-CN" sz="2000" b="1" dirty="0">
                <a:solidFill>
                  <a:schemeClr val="accent1">
                    <a:lumMod val="75000"/>
                  </a:schemeClr>
                </a:solidFill>
                <a:latin typeface="苹方 中等" panose="020B0400000000000000" charset="-122"/>
                <a:ea typeface="苹方 中等" panose="020B0400000000000000" charset="-122"/>
                <a:cs typeface="苹方 中等" panose="020B0400000000000000" charset="-122"/>
              </a:rPr>
              <a:t>法定职责</a:t>
            </a:r>
            <a:endParaRPr lang="zh-CN" altLang="en-US" sz="2000" b="1" dirty="0" smtClean="0">
              <a:solidFill>
                <a:schemeClr val="accent1">
                  <a:lumMod val="75000"/>
                </a:schemeClr>
              </a:solidFill>
              <a:latin typeface="苹方 中等" panose="020B0400000000000000" charset="-122"/>
              <a:ea typeface="苹方 中等" panose="020B0400000000000000" charset="-122"/>
              <a:cs typeface="苹方 中等" panose="020B0400000000000000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25" name="文本框 24" descr="7b0a20202020227461726765744d6f64756c65223a202270726f636573734f6e6c696e65466f6e7473220a7d0a"/>
          <p:cNvSpPr txBox="1"/>
          <p:nvPr>
            <p:custDataLst>
              <p:tags r:id="rId16"/>
            </p:custDataLst>
          </p:nvPr>
        </p:nvSpPr>
        <p:spPr>
          <a:xfrm>
            <a:off x="6747510" y="2824480"/>
            <a:ext cx="2682240" cy="401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消防安全宣传教育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17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descr="7b0a20202020227461726765744d6f64756c65223a202270726f636573734f6e6c696e65466f6e7473220a7d0a"/>
          <p:cNvSpPr txBox="1"/>
          <p:nvPr>
            <p:custDataLst>
              <p:tags r:id="rId4"/>
            </p:custDataLst>
          </p:nvPr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17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1157605" y="3293110"/>
            <a:ext cx="9531350" cy="9569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1157605" y="2268220"/>
            <a:ext cx="2783205" cy="1024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sz="4400" b="1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第二</a:t>
            </a:r>
            <a:r>
              <a:rPr lang="zh-CN" altLang="en-US" sz="4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4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1193800" y="3369945"/>
            <a:ext cx="93941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 b="1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全生命周期工作是防范化解安全风险的基础性工作，有利于减少火灾事故的发生</a:t>
            </a:r>
            <a:r>
              <a:rPr lang="zh-CN" sz="2800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973138" y="1703070"/>
            <a:ext cx="10245725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 algn="l">
              <a:lnSpc>
                <a:spcPct val="140000"/>
              </a:lnSpc>
              <a:buFont typeface="Wingdings" panose="05000000000000000000" charset="0"/>
              <a:buChar char="l"/>
            </a:pPr>
            <a:r>
              <a:rPr sz="2800" b="1" dirty="0">
                <a:solidFill>
                  <a:srgbClr val="11BEFF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全生命周期工作作为福建省“十四五”消防救援事业发展专项规划的重要工作，每年将确定工作任务和目标并进行定期督导问效、验收考评。 </a:t>
            </a:r>
            <a:r>
              <a:rPr lang="zh-CN" altLang="en-US" sz="28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</a:t>
            </a:r>
            <a:endParaRPr lang="zh-CN" altLang="en-US" sz="28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973138" y="4088765"/>
            <a:ext cx="10245725" cy="1612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 algn="l">
              <a:lnSpc>
                <a:spcPct val="140000"/>
              </a:lnSpc>
              <a:buFont typeface="Wingdings" panose="05000000000000000000" charset="0"/>
              <a:buChar char="l"/>
            </a:pPr>
            <a:r>
              <a:rPr sz="2800" b="1" dirty="0">
                <a:solidFill>
                  <a:srgbClr val="128EFE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落实全生命周期工作，是防范化解安全风险的基础性工作，有利于减少火灾事故发生</a:t>
            </a:r>
            <a:r>
              <a:rPr lang="zh-CN" sz="2800" b="1" dirty="0">
                <a:solidFill>
                  <a:srgbClr val="128EFE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。</a:t>
            </a:r>
            <a:endParaRPr lang="zh-CN" sz="2800" b="1" dirty="0" smtClean="0">
              <a:solidFill>
                <a:srgbClr val="128EFE"/>
              </a:solidFill>
              <a:effectLst/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7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descr="7b0a20202020227461726765744d6f64756c65223a202270726f636573734f6e6c696e65466f6e7473220a7d0a"/>
          <p:cNvSpPr txBox="1"/>
          <p:nvPr>
            <p:custDataLst>
              <p:tags r:id="rId4"/>
            </p:custDataLst>
          </p:nvPr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17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1157605" y="3293110"/>
            <a:ext cx="9531350" cy="9569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1157605" y="2268220"/>
            <a:ext cx="2783205" cy="1024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sz="4400" b="1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第三</a:t>
            </a:r>
            <a:r>
              <a:rPr lang="zh-CN" altLang="en-US" sz="4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4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1419860" y="3489960"/>
            <a:ext cx="9148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全生命周期工作与个人成长进步有着千丝万缕联系。       </a:t>
            </a:r>
            <a:endParaRPr lang="zh-CN" sz="2800" dirty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4"/>
            </p:custDataLst>
          </p:nvPr>
        </p:nvSpPr>
        <p:spPr>
          <a:xfrm>
            <a:off x="796925" y="1495425"/>
            <a:ext cx="1609725" cy="632460"/>
          </a:xfrm>
          <a:prstGeom prst="roundRect">
            <a:avLst>
              <a:gd name="adj" fmla="val 24297"/>
            </a:avLst>
          </a:prstGeom>
          <a:ln cap="rnd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工作绩效</a:t>
            </a:r>
            <a:endParaRPr lang="zh-CN" sz="2400" b="1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cxnSp>
        <p:nvCxnSpPr>
          <p:cNvPr id="8" name="直接箭头连接符 7"/>
          <p:cNvCxnSpPr/>
          <p:nvPr>
            <p:custDataLst>
              <p:tags r:id="rId5"/>
            </p:custDataLst>
          </p:nvPr>
        </p:nvCxnSpPr>
        <p:spPr>
          <a:xfrm>
            <a:off x="2678430" y="1811655"/>
            <a:ext cx="308610" cy="0"/>
          </a:xfrm>
          <a:prstGeom prst="straightConnector1">
            <a:avLst/>
          </a:prstGeom>
          <a:ln w="47625">
            <a:solidFill>
              <a:srgbClr val="577CC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3170555" y="1581785"/>
            <a:ext cx="5202555" cy="48069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sz="22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平安综治、文明单位、安全生产等考评</a:t>
            </a:r>
            <a:endParaRPr lang="zh-CN" sz="2200" b="1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5" name="文本框 14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9124950" y="1581785"/>
            <a:ext cx="2111375" cy="48069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sz="22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影响工作业绩   </a:t>
            </a:r>
            <a:r>
              <a:rPr lang="zh-CN" b="1" dirty="0"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</a:t>
            </a:r>
            <a:endParaRPr lang="zh-CN" b="1" dirty="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cxnSp>
        <p:nvCxnSpPr>
          <p:cNvPr id="25" name="直接箭头连接符 24"/>
          <p:cNvCxnSpPr/>
          <p:nvPr>
            <p:custDataLst>
              <p:tags r:id="rId8"/>
            </p:custDataLst>
          </p:nvPr>
        </p:nvCxnSpPr>
        <p:spPr>
          <a:xfrm>
            <a:off x="8594725" y="1811655"/>
            <a:ext cx="308610" cy="0"/>
          </a:xfrm>
          <a:prstGeom prst="straightConnector1">
            <a:avLst/>
          </a:prstGeom>
          <a:ln w="47625">
            <a:solidFill>
              <a:srgbClr val="577CC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802640" y="2788285"/>
            <a:ext cx="10434955" cy="660400"/>
            <a:chOff x="1264" y="4988"/>
            <a:chExt cx="16433" cy="1040"/>
          </a:xfrm>
        </p:grpSpPr>
        <p:sp>
          <p:nvSpPr>
            <p:cNvPr id="17" name="文本框 16" descr="7b0a20202020227461726765744d6f64756c65223a202270726f636573734f6e6c696e65466f6e7473220a7d0a"/>
            <p:cNvSpPr txBox="1"/>
            <p:nvPr>
              <p:custDataLst>
                <p:tags r:id="rId9"/>
              </p:custDataLst>
            </p:nvPr>
          </p:nvSpPr>
          <p:spPr>
            <a:xfrm>
              <a:off x="1264" y="4988"/>
              <a:ext cx="2526" cy="1040"/>
            </a:xfrm>
            <a:prstGeom prst="round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p>
              <a:pPr algn="ctr">
                <a:lnSpc>
                  <a:spcPct val="130000"/>
                </a:lnSpc>
              </a:pPr>
              <a:r>
                <a:rPr lang="zh-CN" sz="24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工作责任</a:t>
              </a:r>
              <a:endPara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  <p:sp>
          <p:nvSpPr>
            <p:cNvPr id="21" name="文本框 20" descr="7b0a20202020227461726765744d6f64756c65223a202270726f636573734f6e6c696e65466f6e7473220a7d0a"/>
            <p:cNvSpPr txBox="1"/>
            <p:nvPr>
              <p:custDataLst>
                <p:tags r:id="rId10"/>
              </p:custDataLst>
            </p:nvPr>
          </p:nvSpPr>
          <p:spPr>
            <a:xfrm>
              <a:off x="4652" y="5162"/>
              <a:ext cx="3134" cy="691"/>
            </a:xfrm>
            <a:prstGeom prst="roundRect">
              <a:avLst/>
            </a:prstGeom>
            <a:solidFill>
              <a:srgbClr val="5999AF"/>
            </a:solidFill>
          </p:spPr>
          <p:txBody>
            <a:bodyPr wrap="square" rtlCol="0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sz="20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亡人火灾倒查      </a:t>
              </a:r>
              <a:endPara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  <p:sp>
          <p:nvSpPr>
            <p:cNvPr id="22" name="文本框 21" descr="7b0a20202020227461726765744d6f64756c65223a202270726f636573734f6e6c696e65466f6e7473220a7d0a"/>
            <p:cNvSpPr txBox="1"/>
            <p:nvPr>
              <p:custDataLst>
                <p:tags r:id="rId11"/>
              </p:custDataLst>
            </p:nvPr>
          </p:nvSpPr>
          <p:spPr>
            <a:xfrm>
              <a:off x="8648" y="5145"/>
              <a:ext cx="5587" cy="726"/>
            </a:xfrm>
            <a:prstGeom prst="roundRect">
              <a:avLst/>
            </a:prstGeom>
            <a:solidFill>
              <a:srgbClr val="5999AF"/>
            </a:solidFill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</a:pPr>
              <a:r>
                <a:rPr lang="zh-CN" sz="20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“应覆盖未覆盖”/弄虚作假   </a:t>
              </a:r>
              <a:r>
                <a:rPr b="1" dirty="0" smtClean="0"/>
                <a:t>    </a:t>
              </a:r>
              <a:endParaRPr b="1" dirty="0" smtClean="0"/>
            </a:p>
          </p:txBody>
        </p:sp>
        <p:cxnSp>
          <p:nvCxnSpPr>
            <p:cNvPr id="30" name="直接箭头连接符 29"/>
            <p:cNvCxnSpPr/>
            <p:nvPr>
              <p:custDataLst>
                <p:tags r:id="rId12"/>
              </p:custDataLst>
            </p:nvPr>
          </p:nvCxnSpPr>
          <p:spPr>
            <a:xfrm>
              <a:off x="14423" y="5508"/>
              <a:ext cx="486" cy="0"/>
            </a:xfrm>
            <a:prstGeom prst="straightConnector1">
              <a:avLst/>
            </a:prstGeom>
            <a:solidFill>
              <a:srgbClr val="5999AF"/>
            </a:solidFill>
            <a:ln w="47625">
              <a:solidFill>
                <a:srgbClr val="5999A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 descr="7b0a20202020227461726765744d6f64756c65223a202270726f636573734f6e6c696e65466f6e7473220a7d0a"/>
            <p:cNvSpPr txBox="1"/>
            <p:nvPr>
              <p:custDataLst>
                <p:tags r:id="rId13"/>
              </p:custDataLst>
            </p:nvPr>
          </p:nvSpPr>
          <p:spPr>
            <a:xfrm>
              <a:off x="15097" y="5145"/>
              <a:ext cx="2601" cy="726"/>
            </a:xfrm>
            <a:prstGeom prst="roundRect">
              <a:avLst/>
            </a:prstGeom>
            <a:solidFill>
              <a:srgbClr val="5999AF"/>
            </a:solidFill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</a:pPr>
              <a:r>
                <a:rPr lang="zh-CN" sz="20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火灾追责</a:t>
              </a:r>
              <a:r>
                <a:rPr b="1" dirty="0"/>
                <a:t>       </a:t>
              </a:r>
              <a:endParaRPr b="1" dirty="0"/>
            </a:p>
          </p:txBody>
        </p:sp>
        <p:cxnSp>
          <p:nvCxnSpPr>
            <p:cNvPr id="49" name="直接箭头连接符 48"/>
            <p:cNvCxnSpPr/>
            <p:nvPr>
              <p:custDataLst>
                <p:tags r:id="rId14"/>
              </p:custDataLst>
            </p:nvPr>
          </p:nvCxnSpPr>
          <p:spPr>
            <a:xfrm>
              <a:off x="7974" y="5508"/>
              <a:ext cx="486" cy="0"/>
            </a:xfrm>
            <a:prstGeom prst="straightConnector1">
              <a:avLst/>
            </a:prstGeom>
            <a:solidFill>
              <a:srgbClr val="5999AF"/>
            </a:solidFill>
            <a:ln w="47625">
              <a:solidFill>
                <a:srgbClr val="5999A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/>
            <p:nvPr>
              <p:custDataLst>
                <p:tags r:id="rId15"/>
              </p:custDataLst>
            </p:nvPr>
          </p:nvCxnSpPr>
          <p:spPr>
            <a:xfrm>
              <a:off x="3978" y="5508"/>
              <a:ext cx="486" cy="0"/>
            </a:xfrm>
            <a:prstGeom prst="straightConnector1">
              <a:avLst/>
            </a:prstGeom>
            <a:solidFill>
              <a:srgbClr val="5999AF"/>
            </a:solidFill>
            <a:ln w="47625">
              <a:solidFill>
                <a:srgbClr val="5999A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文本框 62" descr="7b0a20202020227461726765744d6f64756c65223a202270726f636573734f6e6c696e65466f6e7473220a7d0a"/>
          <p:cNvSpPr txBox="1"/>
          <p:nvPr>
            <p:custDataLst>
              <p:tags r:id="rId16"/>
            </p:custDataLst>
          </p:nvPr>
        </p:nvSpPr>
        <p:spPr>
          <a:xfrm>
            <a:off x="802640" y="4534535"/>
            <a:ext cx="1604010" cy="6604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lnSpc>
                <a:spcPct val="13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评优评先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64" name="文本框 63" descr="7b0a20202020227461726765744d6f64756c65223a202270726f636573734f6e6c696e65466f6e7473220a7d0a"/>
          <p:cNvSpPr txBox="1"/>
          <p:nvPr>
            <p:custDataLst>
              <p:tags r:id="rId17"/>
            </p:custDataLst>
          </p:nvPr>
        </p:nvSpPr>
        <p:spPr>
          <a:xfrm>
            <a:off x="3186430" y="4095750"/>
            <a:ext cx="1990090" cy="438785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主流媒体报道</a:t>
            </a:r>
            <a:endParaRPr lang="zh-CN" altLang="en-US" sz="20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65" name="文本框 64" descr="7b0a20202020227461726765744d6f64756c65223a202270726f636573734f6e6c696e65466f6e7473220a7d0a"/>
          <p:cNvSpPr txBox="1"/>
          <p:nvPr>
            <p:custDataLst>
              <p:tags r:id="rId18"/>
            </p:custDataLst>
          </p:nvPr>
        </p:nvSpPr>
        <p:spPr>
          <a:xfrm>
            <a:off x="6338570" y="3996055"/>
            <a:ext cx="5473700" cy="461010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p>
            <a:pPr algn="l">
              <a:lnSpc>
                <a:spcPct val="90000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省级消防公益使者</a:t>
            </a:r>
            <a:r>
              <a:rPr lang="zh-CN" altLang="en-US" b="1" dirty="0" smtClean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个人奖金</a:t>
            </a:r>
            <a:r>
              <a:rPr lang="en-US" altLang="zh-CN" b="1" dirty="0" smtClean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3000</a:t>
            </a:r>
            <a:r>
              <a:rPr lang="zh-CN" altLang="en-US" b="1" dirty="0" smtClean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，团体奖金10000</a:t>
            </a:r>
            <a:r>
              <a:rPr lang="zh-CN" altLang="en-US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66" name="文本框 65" descr="7b0a20202020227461726765744d6f64756c65223a202270726f636573734f6e6c696e65466f6e7473220a7d0a"/>
          <p:cNvSpPr txBox="1"/>
          <p:nvPr>
            <p:custDataLst>
              <p:tags r:id="rId19"/>
            </p:custDataLst>
          </p:nvPr>
        </p:nvSpPr>
        <p:spPr>
          <a:xfrm>
            <a:off x="3157220" y="4834255"/>
            <a:ext cx="3395980" cy="1034415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优先推荐参评全国“119”消防奖和省级消防公益使者等奖项</a:t>
            </a:r>
            <a:r>
              <a:rPr lang="zh-CN" altLang="en-US" sz="20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      </a:t>
            </a:r>
            <a:endParaRPr lang="zh-CN" altLang="en-US" sz="20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</p:txBody>
      </p:sp>
      <p:cxnSp>
        <p:nvCxnSpPr>
          <p:cNvPr id="67" name="直接箭头连接符 66"/>
          <p:cNvCxnSpPr/>
          <p:nvPr>
            <p:custDataLst>
              <p:tags r:id="rId20"/>
            </p:custDataLst>
          </p:nvPr>
        </p:nvCxnSpPr>
        <p:spPr>
          <a:xfrm>
            <a:off x="5622290" y="4272280"/>
            <a:ext cx="308610" cy="0"/>
          </a:xfrm>
          <a:prstGeom prst="straightConnector1">
            <a:avLst/>
          </a:prstGeom>
          <a:solidFill>
            <a:schemeClr val="accent6"/>
          </a:solidFill>
          <a:ln w="476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/>
          <p:nvPr>
            <p:custDataLst>
              <p:tags r:id="rId21"/>
            </p:custDataLst>
          </p:nvPr>
        </p:nvCxnSpPr>
        <p:spPr>
          <a:xfrm>
            <a:off x="6788150" y="5335270"/>
            <a:ext cx="308610" cy="0"/>
          </a:xfrm>
          <a:prstGeom prst="straightConnector1">
            <a:avLst/>
          </a:prstGeom>
          <a:solidFill>
            <a:schemeClr val="accent6"/>
          </a:solidFill>
          <a:ln w="476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>
            <p:custDataLst>
              <p:tags r:id="rId22"/>
            </p:custDataLst>
          </p:nvPr>
        </p:nvCxnSpPr>
        <p:spPr>
          <a:xfrm flipV="1">
            <a:off x="2707005" y="4534535"/>
            <a:ext cx="179070" cy="195580"/>
          </a:xfrm>
          <a:prstGeom prst="straightConnector1">
            <a:avLst/>
          </a:prstGeom>
          <a:solidFill>
            <a:schemeClr val="accent6"/>
          </a:solidFill>
          <a:ln w="476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/>
          <p:nvPr>
            <p:custDataLst>
              <p:tags r:id="rId23"/>
            </p:custDataLst>
          </p:nvPr>
        </p:nvCxnSpPr>
        <p:spPr>
          <a:xfrm>
            <a:off x="2713355" y="5194935"/>
            <a:ext cx="172720" cy="155575"/>
          </a:xfrm>
          <a:prstGeom prst="straightConnector1">
            <a:avLst/>
          </a:prstGeom>
          <a:solidFill>
            <a:schemeClr val="accent6"/>
          </a:solidFill>
          <a:ln w="476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 descr="7b0a20202020227461726765744d6f64756c65223a202270726f636573734f6e6c696e65466f6e7473220a7d0a"/>
          <p:cNvSpPr txBox="1"/>
          <p:nvPr>
            <p:custDataLst>
              <p:tags r:id="rId24"/>
            </p:custDataLst>
          </p:nvPr>
        </p:nvSpPr>
        <p:spPr>
          <a:xfrm>
            <a:off x="7303770" y="5104130"/>
            <a:ext cx="3969385" cy="459105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p>
            <a:pPr algn="l">
              <a:lnSpc>
                <a:spcPct val="90000"/>
              </a:lnSpc>
            </a:pPr>
            <a:r>
              <a:rPr lang="zh-CN" b="1" dirty="0" smtClean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全国</a:t>
            </a:r>
            <a:r>
              <a:rPr lang="en-US" altLang="zh-CN" b="1" dirty="0" smtClean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“119”</a:t>
            </a:r>
            <a:r>
              <a:rPr lang="zh-CN" altLang="en-US" b="1" dirty="0" smtClean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消防奖</a:t>
            </a:r>
            <a:r>
              <a:rPr lang="en-US" altLang="zh-CN" b="1" dirty="0" smtClean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个人奖金10000</a:t>
            </a:r>
            <a:r>
              <a:rPr lang="en-US" altLang="zh-CN" b="1" dirty="0" smtClean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 </a:t>
            </a:r>
            <a:r>
              <a:rPr lang="zh-CN" altLang="en-US" sz="2400" b="1" dirty="0" smtClean="0">
                <a:solidFill>
                  <a:schemeClr val="tx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25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6393180" y="1355725"/>
            <a:ext cx="5407660" cy="4810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6666865" y="1487170"/>
            <a:ext cx="4961890" cy="4481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40000"/>
              </a:lnSpc>
              <a:buNone/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</a:rPr>
              <a:t>事故直接责任追究：</a:t>
            </a:r>
            <a:endParaRPr lang="zh-CN" altLang="en-US" sz="2800" b="1" dirty="0">
              <a:solidFill>
                <a:schemeClr val="accent1"/>
              </a:solidFill>
              <a:latin typeface="+mn-ea"/>
            </a:endParaRPr>
          </a:p>
          <a:p>
            <a:pPr indent="0" algn="l">
              <a:lnSpc>
                <a:spcPct val="140000"/>
              </a:lnSpc>
              <a:buFont typeface="Wingdings" panose="05000000000000000000" charset="0"/>
              <a:buNone/>
            </a:pPr>
            <a:r>
              <a:rPr lang="zh-CN" altLang="en-US" dirty="0">
                <a:solidFill>
                  <a:schemeClr val="accent1"/>
                </a:solidFill>
                <a:latin typeface="+mn-ea"/>
              </a:rPr>
              <a:t>事故主要由</a:t>
            </a: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当事村民用火用电防范意识差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引发，承担事故的直接责任（已在事故中死亡）。</a:t>
            </a:r>
            <a:endParaRPr lang="zh-CN" altLang="en-US" dirty="0">
              <a:solidFill>
                <a:schemeClr val="accent1"/>
              </a:solidFill>
              <a:latin typeface="+mn-ea"/>
            </a:endParaRPr>
          </a:p>
          <a:p>
            <a:pPr indent="0" algn="l">
              <a:lnSpc>
                <a:spcPct val="140000"/>
              </a:lnSpc>
              <a:buNone/>
            </a:pPr>
            <a:endParaRPr lang="zh-CN" altLang="en-US" dirty="0">
              <a:solidFill>
                <a:schemeClr val="accent1"/>
              </a:solidFill>
              <a:latin typeface="+mn-ea"/>
            </a:endParaRPr>
          </a:p>
          <a:p>
            <a:pPr indent="0" algn="l">
              <a:lnSpc>
                <a:spcPct val="140000"/>
              </a:lnSpc>
              <a:buNone/>
            </a:pPr>
            <a:r>
              <a:rPr lang="zh-CN" altLang="en-US" dirty="0">
                <a:solidFill>
                  <a:schemeClr val="accent1"/>
                </a:solidFill>
                <a:latin typeface="+mn-ea"/>
              </a:rPr>
              <a:t>但在调查当中也反映出</a:t>
            </a: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沙溪镇人民政府村一级对本村重点人群日常消防宣传不到位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，为深刻汲取此起亡人火灾事故教训，根据建议按照《大理州消防安全责任制实施细则》《剑川县消防安全责任制实施细则》之规定，由县人民政府对沙溪镇人民政府进行约谈，</a:t>
            </a: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取消沙溪镇2023年度消防安全评先评优资格。</a:t>
            </a:r>
            <a:r>
              <a:rPr lang="zh-CN" altLang="en-US" sz="20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</a:t>
            </a:r>
            <a:r>
              <a:rPr lang="zh-CN" altLang="en-US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</a:t>
            </a:r>
            <a:endParaRPr lang="zh-CN" altLang="en-US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345" y="1425575"/>
            <a:ext cx="4999990" cy="37191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8345" y="5314950"/>
            <a:ext cx="4999990" cy="908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chemeClr val="accent1"/>
                </a:solidFill>
                <a:latin typeface="+mn-ea"/>
              </a:rPr>
              <a:t>      </a:t>
            </a:r>
            <a:r>
              <a:rPr lang="zh-CN" altLang="en-US" sz="1800" dirty="0">
                <a:solidFill>
                  <a:schemeClr val="accent1"/>
                </a:solidFill>
                <a:latin typeface="+mn-ea"/>
              </a:rPr>
              <a:t>2月21日，云南大理剑川县沙溪镇联合村委会一民房发生火灾，</a:t>
            </a:r>
            <a:r>
              <a:rPr lang="zh-CN" altLang="en-US" sz="1800" b="1" dirty="0">
                <a:solidFill>
                  <a:srgbClr val="FF0000"/>
                </a:solidFill>
                <a:latin typeface="+mn-ea"/>
              </a:rPr>
              <a:t>受灾1户，造成1人死亡。</a:t>
            </a:r>
            <a:endParaRPr lang="zh-CN" altLang="en-US" sz="1800" b="1" dirty="0">
              <a:solidFill>
                <a:srgbClr val="FF0000"/>
              </a:solidFill>
              <a:latin typeface="+mn-ea"/>
            </a:endParaRPr>
          </a:p>
        </p:txBody>
      </p:sp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844550" y="2414905"/>
            <a:ext cx="9815830" cy="1703070"/>
            <a:chOff x="1265" y="7553"/>
            <a:chExt cx="13459" cy="2211"/>
          </a:xfrm>
        </p:grpSpPr>
        <p:sp>
          <p:nvSpPr>
            <p:cNvPr id="4" name="文本框 3" descr="7b0a20202020227461726765744d6f64756c65223a202270726f636573734f6e6c696e65466f6e7473220a7d0a"/>
            <p:cNvSpPr txBox="1"/>
            <p:nvPr>
              <p:custDataLst>
                <p:tags r:id="rId5"/>
              </p:custDataLst>
            </p:nvPr>
          </p:nvSpPr>
          <p:spPr>
            <a:xfrm>
              <a:off x="1265" y="8087"/>
              <a:ext cx="2418" cy="96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sz="28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个人价值</a:t>
              </a:r>
              <a:endParaRPr lang="zh-CN" altLang="en-US" sz="28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  <p:sp>
          <p:nvSpPr>
            <p:cNvPr id="5" name="文本框 4" descr="7b0a20202020227461726765744d6f64756c65223a202270726f636573734f6e6c696e65466f6e7473220a7d0a"/>
            <p:cNvSpPr txBox="1"/>
            <p:nvPr>
              <p:custDataLst>
                <p:tags r:id="rId6"/>
              </p:custDataLst>
            </p:nvPr>
          </p:nvSpPr>
          <p:spPr>
            <a:xfrm>
              <a:off x="5138" y="7553"/>
              <a:ext cx="5762" cy="858"/>
            </a:xfrm>
            <a:prstGeom prst="roundRect">
              <a:avLst/>
            </a:prstGeom>
            <a:solidFill>
              <a:schemeClr val="accent6"/>
            </a:solidFill>
          </p:spPr>
          <p:txBody>
            <a:bodyPr wrap="square" rtlCol="0">
              <a:noAutofit/>
            </a:bodyPr>
            <a:p>
              <a:pPr algn="l">
                <a:lnSpc>
                  <a:spcPct val="170000"/>
                </a:lnSpc>
              </a:pPr>
              <a:r>
                <a:rPr lang="zh-CN" sz="3200" b="1" baseline="30000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  <a:sym typeface="+mn-ea"/>
                </a:rPr>
                <a:t>面向群众，事关全民，惠及民生</a:t>
              </a:r>
              <a:endParaRPr lang="zh-CN" altLang="en-US" sz="3200" b="1" baseline="30000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endParaRPr>
            </a:p>
          </p:txBody>
        </p:sp>
        <p:sp>
          <p:nvSpPr>
            <p:cNvPr id="7" name="文本框 6" descr="7b0a20202020227461726765744d6f64756c65223a202270726f636573734f6e6c696e65466f6e7473220a7d0a"/>
            <p:cNvSpPr txBox="1"/>
            <p:nvPr>
              <p:custDataLst>
                <p:tags r:id="rId7"/>
              </p:custDataLst>
            </p:nvPr>
          </p:nvSpPr>
          <p:spPr>
            <a:xfrm>
              <a:off x="5138" y="8906"/>
              <a:ext cx="4514" cy="858"/>
            </a:xfrm>
            <a:prstGeom prst="roundRect">
              <a:avLst/>
            </a:prstGeom>
            <a:solidFill>
              <a:schemeClr val="accent6"/>
            </a:solidFill>
          </p:spPr>
          <p:txBody>
            <a:bodyPr wrap="square" rtlCol="0">
              <a:noAutofit/>
            </a:bodyPr>
            <a:p>
              <a:pPr algn="l">
                <a:lnSpc>
                  <a:spcPct val="170000"/>
                </a:lnSpc>
              </a:pPr>
              <a:r>
                <a:rPr lang="zh-CN" sz="3200" b="1" baseline="30000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  <a:sym typeface="+mn-ea"/>
                </a:rPr>
                <a:t>做好事、做善事、做实事      </a:t>
              </a:r>
              <a:endParaRPr lang="zh-CN" sz="3200" b="1" baseline="30000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endParaRPr>
            </a:p>
          </p:txBody>
        </p:sp>
        <p:cxnSp>
          <p:nvCxnSpPr>
            <p:cNvPr id="8" name="直接箭头连接符 7"/>
            <p:cNvCxnSpPr/>
            <p:nvPr>
              <p:custDataLst>
                <p:tags r:id="rId8"/>
              </p:custDataLst>
            </p:nvPr>
          </p:nvCxnSpPr>
          <p:spPr>
            <a:xfrm flipV="1">
              <a:off x="4343" y="7998"/>
              <a:ext cx="282" cy="308"/>
            </a:xfrm>
            <a:prstGeom prst="straightConnector1">
              <a:avLst/>
            </a:prstGeom>
            <a:ln w="47625">
              <a:solidFill>
                <a:srgbClr val="E7964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>
              <p:custDataLst>
                <p:tags r:id="rId9"/>
              </p:custDataLst>
            </p:nvPr>
          </p:nvCxnSpPr>
          <p:spPr>
            <a:xfrm>
              <a:off x="4353" y="9038"/>
              <a:ext cx="272" cy="245"/>
            </a:xfrm>
            <a:prstGeom prst="straightConnector1">
              <a:avLst/>
            </a:prstGeom>
            <a:ln w="47625">
              <a:solidFill>
                <a:srgbClr val="E7964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>
              <p:custDataLst>
                <p:tags r:id="rId10"/>
              </p:custDataLst>
            </p:nvPr>
          </p:nvCxnSpPr>
          <p:spPr>
            <a:xfrm>
              <a:off x="11258" y="7982"/>
              <a:ext cx="486" cy="0"/>
            </a:xfrm>
            <a:prstGeom prst="straightConnector1">
              <a:avLst/>
            </a:prstGeom>
            <a:ln w="47625">
              <a:solidFill>
                <a:srgbClr val="E7964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 descr="7b0a20202020227461726765744d6f64756c65223a202270726f636573734f6e6c696e65466f6e7473220a7d0a"/>
            <p:cNvSpPr txBox="1"/>
            <p:nvPr>
              <p:custDataLst>
                <p:tags r:id="rId11"/>
              </p:custDataLst>
            </p:nvPr>
          </p:nvSpPr>
          <p:spPr>
            <a:xfrm>
              <a:off x="12754" y="7563"/>
              <a:ext cx="1970" cy="858"/>
            </a:xfrm>
            <a:prstGeom prst="roundRect">
              <a:avLst/>
            </a:prstGeom>
            <a:solidFill>
              <a:schemeClr val="accent6"/>
            </a:solidFill>
          </p:spPr>
          <p:txBody>
            <a:bodyPr wrap="square" rtlCol="0">
              <a:noAutofit/>
            </a:bodyPr>
            <a:p>
              <a:pPr algn="l">
                <a:lnSpc>
                  <a:spcPct val="170000"/>
                </a:lnSpc>
              </a:pPr>
              <a:r>
                <a:rPr lang="zh-CN" sz="3200" b="1" baseline="30000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  <a:sym typeface="+mn-ea"/>
                </a:rPr>
                <a:t>公益事业</a:t>
              </a:r>
              <a:endParaRPr lang="zh-CN" sz="3200" b="1" baseline="30000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endParaRPr>
            </a:p>
          </p:txBody>
        </p:sp>
        <p:sp>
          <p:nvSpPr>
            <p:cNvPr id="17" name="文本框 16" descr="7b0a20202020227461726765744d6f64756c65223a202270726f636573734f6e6c696e65466f6e7473220a7d0a"/>
            <p:cNvSpPr txBox="1"/>
            <p:nvPr>
              <p:custDataLst>
                <p:tags r:id="rId12"/>
              </p:custDataLst>
            </p:nvPr>
          </p:nvSpPr>
          <p:spPr>
            <a:xfrm>
              <a:off x="12754" y="8906"/>
              <a:ext cx="1970" cy="858"/>
            </a:xfrm>
            <a:prstGeom prst="roundRect">
              <a:avLst/>
            </a:prstGeom>
            <a:solidFill>
              <a:schemeClr val="accent6"/>
            </a:solidFill>
          </p:spPr>
          <p:txBody>
            <a:bodyPr wrap="square" rtlCol="0">
              <a:noAutofit/>
            </a:bodyPr>
            <a:p>
              <a:pPr algn="l">
                <a:lnSpc>
                  <a:spcPct val="170000"/>
                </a:lnSpc>
              </a:pPr>
              <a:r>
                <a:rPr lang="zh-CN" sz="3200" b="1" baseline="30000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  <a:sym typeface="+mn-ea"/>
                </a:rPr>
                <a:t>积德行善       </a:t>
              </a:r>
              <a:endParaRPr lang="zh-CN" sz="3200" b="1" baseline="30000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endParaRPr>
            </a:p>
          </p:txBody>
        </p:sp>
        <p:cxnSp>
          <p:nvCxnSpPr>
            <p:cNvPr id="18" name="直接箭头连接符 17"/>
            <p:cNvCxnSpPr/>
            <p:nvPr>
              <p:custDataLst>
                <p:tags r:id="rId13"/>
              </p:custDataLst>
            </p:nvPr>
          </p:nvCxnSpPr>
          <p:spPr>
            <a:xfrm>
              <a:off x="11258" y="9363"/>
              <a:ext cx="486" cy="0"/>
            </a:xfrm>
            <a:prstGeom prst="straightConnector1">
              <a:avLst/>
            </a:prstGeom>
            <a:ln w="47625">
              <a:solidFill>
                <a:srgbClr val="E7964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4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sp>
        <p:nvSpPr>
          <p:cNvPr id="6" name="文本框 5" descr="7b0a20202020227461726765744d6f64756c65223a202270726f636573734f6e6c696e65466f6e7473220a7d0a"/>
          <p:cNvSpPr txBox="1"/>
          <p:nvPr/>
        </p:nvSpPr>
        <p:spPr>
          <a:xfrm>
            <a:off x="749935" y="2808605"/>
            <a:ext cx="8267065" cy="1999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4000" b="1" dirty="0">
                <a:solidFill>
                  <a:schemeClr val="accent1"/>
                </a:solidFill>
                <a:latin typeface="+mn-ea"/>
                <a:sym typeface="+mn-ea"/>
              </a:rPr>
              <a:t>应知应会内容解读</a:t>
            </a:r>
            <a:endParaRPr lang="zh-CN" altLang="en-US" sz="2800" b="1" dirty="0" smtClean="0">
              <a:solidFill>
                <a:schemeClr val="accent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38759" y="3953720"/>
            <a:ext cx="2904599" cy="2904599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8939530" y="1888490"/>
            <a:ext cx="3780155" cy="2919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9900" b="1" dirty="0">
                <a:ln w="19050">
                  <a:noFill/>
                </a:ln>
                <a:solidFill>
                  <a:schemeClr val="bg2"/>
                </a:solidFill>
                <a:latin typeface="+mj-ea"/>
                <a:ea typeface="+mj-ea"/>
                <a:sym typeface="+mn-ea"/>
              </a:rPr>
              <a:t>02</a:t>
            </a:r>
            <a:endParaRPr lang="en-US" altLang="zh-CN" sz="19900" b="1" dirty="0">
              <a:ln w="19050">
                <a:noFill/>
              </a:ln>
              <a:solidFill>
                <a:schemeClr val="bg2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9790" y="2348865"/>
            <a:ext cx="1859915" cy="460375"/>
            <a:chOff x="8136" y="5038"/>
            <a:chExt cx="2929" cy="725"/>
          </a:xfrm>
        </p:grpSpPr>
        <p:sp>
          <p:nvSpPr>
            <p:cNvPr id="4" name="圆角矩形 3"/>
            <p:cNvSpPr/>
            <p:nvPr>
              <p:custDataLst>
                <p:tags r:id="rId12"/>
              </p:custDataLst>
            </p:nvPr>
          </p:nvSpPr>
          <p:spPr>
            <a:xfrm>
              <a:off x="8136" y="5069"/>
              <a:ext cx="2929" cy="663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10" name="文本框 9" descr="7b0a20202020227461726765744d6f64756c65223a202270726f636573734f6e6c696e65466f6e7473220a7d0a"/>
            <p:cNvSpPr txBox="1"/>
            <p:nvPr>
              <p:custDataLst>
                <p:tags r:id="rId13"/>
              </p:custDataLst>
            </p:nvPr>
          </p:nvSpPr>
          <p:spPr>
            <a:xfrm>
              <a:off x="8489" y="5038"/>
              <a:ext cx="222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n>
                    <a:noFill/>
                  </a:ln>
                  <a:solidFill>
                    <a:schemeClr val="bg2"/>
                  </a:solidFill>
                  <a:latin typeface="+mj-lt"/>
                  <a:ea typeface="苹方 中等" panose="020B0400000000000000" charset="-122"/>
                  <a:cs typeface="+mj-lt"/>
                </a:rPr>
                <a:t>第二部分</a:t>
              </a:r>
              <a:endParaRPr lang="zh-CN" altLang="en-US" sz="2400">
                <a:ln>
                  <a:noFill/>
                </a:ln>
                <a:solidFill>
                  <a:schemeClr val="bg2"/>
                </a:solidFill>
                <a:latin typeface="+mj-lt"/>
                <a:ea typeface="苹方 中等" panose="020B0400000000000000" charset="-122"/>
                <a:cs typeface="+mj-lt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3"/>
            </p:custDataLst>
          </p:nvPr>
        </p:nvSpPr>
        <p:spPr>
          <a:xfrm>
            <a:off x="3226435" y="1929765"/>
            <a:ext cx="1976755" cy="720725"/>
          </a:xfrm>
          <a:prstGeom prst="roundRect">
            <a:avLst/>
          </a:prstGeom>
          <a:solidFill>
            <a:srgbClr val="00579B"/>
          </a:solidFill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小场所</a:t>
            </a:r>
            <a:endParaRPr lang="en-US" altLang="zh-CN" sz="2800" b="1" dirty="0" smtClean="0">
              <a:solidFill>
                <a:schemeClr val="tx2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3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20" name="图片 19" descr="居家群体"/>
          <p:cNvPicPr>
            <a:picLocks noChangeAspect="1"/>
          </p:cNvPicPr>
          <p:nvPr/>
        </p:nvPicPr>
        <p:blipFill>
          <a:blip r:embed="rId4"/>
          <a:srcRect l="4320" b="21680"/>
          <a:stretch>
            <a:fillRect/>
          </a:stretch>
        </p:blipFill>
        <p:spPr>
          <a:xfrm>
            <a:off x="2929255" y="2822575"/>
            <a:ext cx="6033135" cy="2113915"/>
          </a:xfrm>
          <a:prstGeom prst="rect">
            <a:avLst/>
          </a:prstGeom>
        </p:spPr>
      </p:pic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入户宣传主要对象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9" name="文本框 8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372745" y="2347595"/>
            <a:ext cx="2091690" cy="1346835"/>
          </a:xfrm>
          <a:prstGeom prst="roundRect">
            <a:avLst/>
          </a:prstGeom>
          <a:solidFill>
            <a:srgbClr val="00579B"/>
          </a:solidFill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入户宣传主要对象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3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cxnSp>
        <p:nvCxnSpPr>
          <p:cNvPr id="14" name="直接连接符 13"/>
          <p:cNvCxnSpPr>
            <a:stCxn id="7" idx="3"/>
          </p:cNvCxnSpPr>
          <p:nvPr/>
        </p:nvCxnSpPr>
        <p:spPr>
          <a:xfrm>
            <a:off x="5203190" y="2290128"/>
            <a:ext cx="1270635" cy="0"/>
          </a:xfrm>
          <a:prstGeom prst="line">
            <a:avLst/>
          </a:prstGeom>
          <a:ln w="28575" cmpd="sng">
            <a:solidFill>
              <a:srgbClr val="00579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 descr="7b0a20202020227461726765744d6f64756c65223a202270726f636573734f6e6c696e65466f6e7473220a7d0a"/>
          <p:cNvSpPr txBox="1"/>
          <p:nvPr>
            <p:custDataLst>
              <p:tags r:id="rId9"/>
            </p:custDataLst>
          </p:nvPr>
        </p:nvSpPr>
        <p:spPr>
          <a:xfrm>
            <a:off x="6360795" y="1973580"/>
            <a:ext cx="3766820" cy="633095"/>
          </a:xfrm>
          <a:prstGeom prst="roundRect">
            <a:avLst/>
          </a:prstGeom>
          <a:solidFill>
            <a:srgbClr val="0288D1"/>
          </a:solidFill>
          <a:ln>
            <a:noFill/>
          </a:ln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“五要”“五不要”“一严禁”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1" name="文本框 10" descr="7b0a20202020227461726765744d6f64756c65223a202270726f636573734f6e6c696e65466f6e7473220a7d0a"/>
          <p:cNvSpPr txBox="1"/>
          <p:nvPr>
            <p:custDataLst>
              <p:tags r:id="rId10"/>
            </p:custDataLst>
          </p:nvPr>
        </p:nvSpPr>
        <p:spPr>
          <a:xfrm>
            <a:off x="9235440" y="3141345"/>
            <a:ext cx="2254250" cy="553085"/>
          </a:xfrm>
          <a:prstGeom prst="roundRect">
            <a:avLst/>
          </a:prstGeom>
          <a:solidFill>
            <a:srgbClr val="0288D1"/>
          </a:solidFill>
          <a:ln>
            <a:noFill/>
          </a:ln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“九要三不要”      </a:t>
            </a:r>
            <a:endParaRPr lang="zh-CN" sz="2000" b="1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2" name="文本框 11" descr="7b0a20202020227461726765744d6f64756c65223a202270726f636573734f6e6c696e65466f6e7473220a7d0a"/>
          <p:cNvSpPr txBox="1"/>
          <p:nvPr>
            <p:custDataLst>
              <p:tags r:id="rId11"/>
            </p:custDataLst>
          </p:nvPr>
        </p:nvSpPr>
        <p:spPr>
          <a:xfrm>
            <a:off x="9235440" y="4157345"/>
            <a:ext cx="2254250" cy="553085"/>
          </a:xfrm>
          <a:prstGeom prst="roundRect">
            <a:avLst/>
          </a:prstGeom>
          <a:solidFill>
            <a:srgbClr val="0288D1"/>
          </a:solidFill>
          <a:ln>
            <a:noFill/>
          </a:ln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“八要三不要”      </a:t>
            </a:r>
            <a:endParaRPr lang="zh-CN" sz="2000" b="1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2"/>
            </p:custDataLst>
          </p:nvPr>
        </p:nvCxnSpPr>
        <p:spPr>
          <a:xfrm flipV="1">
            <a:off x="8540115" y="3417888"/>
            <a:ext cx="695325" cy="1905"/>
          </a:xfrm>
          <a:prstGeom prst="line">
            <a:avLst/>
          </a:prstGeom>
          <a:ln w="28575" cmpd="sng">
            <a:solidFill>
              <a:srgbClr val="0288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3"/>
            </p:custDataLst>
          </p:nvPr>
        </p:nvCxnSpPr>
        <p:spPr>
          <a:xfrm flipV="1">
            <a:off x="8540115" y="4432618"/>
            <a:ext cx="695325" cy="1905"/>
          </a:xfrm>
          <a:prstGeom prst="line">
            <a:avLst/>
          </a:prstGeom>
          <a:ln w="28575" cmpd="sng">
            <a:solidFill>
              <a:srgbClr val="0288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>
            <p:custDataLst>
              <p:tags r:id="rId14"/>
            </p:custDataLst>
          </p:nvPr>
        </p:nvCxnSpPr>
        <p:spPr>
          <a:xfrm flipV="1">
            <a:off x="2707005" y="2650490"/>
            <a:ext cx="179070" cy="195580"/>
          </a:xfrm>
          <a:prstGeom prst="straightConnector1">
            <a:avLst/>
          </a:prstGeom>
          <a:solidFill>
            <a:schemeClr val="accent6"/>
          </a:solidFill>
          <a:ln w="47625">
            <a:solidFill>
              <a:srgbClr val="00579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/>
          <p:nvPr>
            <p:custDataLst>
              <p:tags r:id="rId15"/>
            </p:custDataLst>
          </p:nvPr>
        </p:nvCxnSpPr>
        <p:spPr>
          <a:xfrm>
            <a:off x="2713355" y="3310890"/>
            <a:ext cx="172720" cy="155575"/>
          </a:xfrm>
          <a:prstGeom prst="straightConnector1">
            <a:avLst/>
          </a:prstGeom>
          <a:solidFill>
            <a:schemeClr val="accent6"/>
          </a:solidFill>
          <a:ln w="47625">
            <a:solidFill>
              <a:srgbClr val="00579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6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0" y="5561330"/>
            <a:ext cx="12192000" cy="1296670"/>
          </a:xfrm>
          <a:prstGeom prst="rect">
            <a:avLst/>
          </a:prstGeom>
        </p:spPr>
      </p:pic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132060" y="4854575"/>
            <a:ext cx="2235200" cy="2235200"/>
          </a:xfrm>
          <a:prstGeom prst="rect">
            <a:avLst/>
          </a:prstGeom>
          <a:noFill/>
        </p:spPr>
      </p:pic>
      <p:sp>
        <p:nvSpPr>
          <p:cNvPr id="5" name="文本框 4" descr="7b0a20202020227461726765744d6f64756c65223a202270726f636573734f6e6c696e65466f6e7473220a7d0a"/>
          <p:cNvSpPr txBox="1"/>
          <p:nvPr/>
        </p:nvSpPr>
        <p:spPr>
          <a:xfrm>
            <a:off x="102235" y="4936490"/>
            <a:ext cx="10473690" cy="1054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3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pSp>
        <p:nvGrpSpPr>
          <p:cNvPr id="26" name="组合 25"/>
          <p:cNvGrpSpPr/>
          <p:nvPr>
            <p:custDataLst>
              <p:tags r:id="rId12"/>
            </p:custDataLst>
          </p:nvPr>
        </p:nvGrpSpPr>
        <p:grpSpPr>
          <a:xfrm>
            <a:off x="1008380" y="1291590"/>
            <a:ext cx="1607820" cy="964565"/>
            <a:chOff x="1858" y="2034"/>
            <a:chExt cx="2532" cy="1519"/>
          </a:xfrm>
        </p:grpSpPr>
        <p:sp>
          <p:nvSpPr>
            <p:cNvPr id="2" name="文本框 1"/>
            <p:cNvSpPr txBox="1"/>
            <p:nvPr>
              <p:custDataLst>
                <p:tags r:id="rId13"/>
              </p:custDataLst>
            </p:nvPr>
          </p:nvSpPr>
          <p:spPr>
            <a:xfrm>
              <a:off x="1858" y="3159"/>
              <a:ext cx="1620" cy="39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p>
              <a:pPr algn="l">
                <a:lnSpc>
                  <a:spcPct val="130000"/>
                </a:lnSpc>
              </a:pPr>
              <a:r>
                <a:rPr lang="en-US" altLang="zh-CN" sz="1400" b="1">
                  <a:solidFill>
                    <a:schemeClr val="accent1"/>
                  </a:solidFill>
                </a:rPr>
                <a:t>CONTENTS</a:t>
              </a:r>
              <a:endParaRPr lang="en-US" altLang="zh-CN" sz="1400" b="1">
                <a:solidFill>
                  <a:schemeClr val="accent1"/>
                </a:solidFill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4"/>
              </p:custDataLst>
            </p:nvPr>
          </p:nvSpPr>
          <p:spPr>
            <a:xfrm>
              <a:off x="1858" y="2034"/>
              <a:ext cx="1620" cy="774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p>
              <a:pPr algn="dist">
                <a:lnSpc>
                  <a:spcPct val="130000"/>
                </a:lnSpc>
              </a:pPr>
              <a:r>
                <a:rPr lang="zh-CN" altLang="en-US" sz="3200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rPr>
                <a:t>目录</a:t>
              </a:r>
              <a:endParaRPr lang="zh-CN" altLang="en-US" sz="32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5"/>
              </p:custDataLst>
            </p:nvPr>
          </p:nvSpPr>
          <p:spPr bwMode="auto">
            <a:xfrm>
              <a:off x="1858" y="2946"/>
              <a:ext cx="2532" cy="90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round/>
            </a:ln>
          </p:spPr>
          <p:txBody>
            <a:bodyPr anchor="ctr"/>
            <a:p>
              <a:pPr algn="ctr">
                <a:lnSpc>
                  <a:spcPct val="130000"/>
                </a:lnSpc>
              </a:pPr>
              <a:endParaRPr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endParaRPr>
            </a:p>
          </p:txBody>
        </p:sp>
      </p:grpSp>
      <p:cxnSp>
        <p:nvCxnSpPr>
          <p:cNvPr id="24" name="直接连接符 23"/>
          <p:cNvCxnSpPr/>
          <p:nvPr>
            <p:custDataLst>
              <p:tags r:id="rId16"/>
            </p:custDataLst>
          </p:nvPr>
        </p:nvCxnSpPr>
        <p:spPr>
          <a:xfrm>
            <a:off x="1029778" y="4066852"/>
            <a:ext cx="1392104" cy="0"/>
          </a:xfrm>
          <a:prstGeom prst="line">
            <a:avLst/>
          </a:prstGeom>
        </p:spPr>
        <p:style>
          <a:lnRef idx="1">
            <a:srgbClr val="4276AA"/>
          </a:lnRef>
          <a:fillRef idx="0">
            <a:srgbClr val="4276AA"/>
          </a:fillRef>
          <a:effectRef idx="0">
            <a:srgbClr val="4276AA"/>
          </a:effectRef>
          <a:fontRef idx="minor">
            <a:srgbClr val="000000"/>
          </a:fontRef>
        </p:style>
      </p:cxnSp>
      <p:grpSp>
        <p:nvGrpSpPr>
          <p:cNvPr id="29" name="组合 28"/>
          <p:cNvGrpSpPr/>
          <p:nvPr/>
        </p:nvGrpSpPr>
        <p:grpSpPr>
          <a:xfrm>
            <a:off x="1057520" y="2398889"/>
            <a:ext cx="3655618" cy="2807473"/>
            <a:chOff x="1617" y="3987"/>
            <a:chExt cx="4892" cy="3757"/>
          </a:xfrm>
        </p:grpSpPr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1617" y="3987"/>
              <a:ext cx="2647" cy="2314"/>
            </a:xfrm>
            <a:prstGeom prst="rect">
              <a:avLst/>
            </a:prstGeom>
            <a:noFill/>
          </p:spPr>
          <p:txBody>
            <a:bodyPr wrap="square" tIns="0" bIns="0"/>
            <a:p>
              <a:pPr>
                <a:lnSpc>
                  <a:spcPct val="130000"/>
                </a:lnSpc>
              </a:pPr>
              <a:r>
                <a:rPr lang="en-US" altLang="zh-CN" sz="7200" b="1" dirty="0">
                  <a:solidFill>
                    <a:srgbClr val="4276AA">
                      <a:lumMod val="100000"/>
                    </a:srgbClr>
                  </a:solidFill>
                </a:rPr>
                <a:t>01</a:t>
              </a:r>
              <a:endParaRPr lang="en-US" altLang="zh-CN" sz="7200" b="1" dirty="0">
                <a:solidFill>
                  <a:srgbClr val="4276AA">
                    <a:lumMod val="100000"/>
                  </a:srgbClr>
                </a:solidFill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18"/>
              </p:custDataLst>
            </p:nvPr>
          </p:nvSpPr>
          <p:spPr>
            <a:xfrm>
              <a:off x="1619" y="6492"/>
              <a:ext cx="4890" cy="1252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accent1"/>
                  </a:solidFill>
                  <a:latin typeface="+mn-ea"/>
                  <a:sym typeface="+mn-ea"/>
                </a:rPr>
                <a:t>全生命周期消防宣传教</a:t>
              </a:r>
              <a:r>
                <a:rPr lang="zh-CN" altLang="en-US" sz="2000" b="1" dirty="0" smtClean="0">
                  <a:solidFill>
                    <a:schemeClr val="accent1"/>
                  </a:solidFill>
                  <a:latin typeface="+mn-ea"/>
                  <a:sym typeface="+mn-ea"/>
                </a:rPr>
                <a:t>育</a:t>
              </a:r>
              <a:endParaRPr lang="zh-CN" altLang="en-US" sz="2000" b="1" dirty="0" smtClean="0">
                <a:solidFill>
                  <a:schemeClr val="accent1"/>
                </a:solidFill>
                <a:latin typeface="+mn-ea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b="1" dirty="0" smtClean="0">
                  <a:solidFill>
                    <a:schemeClr val="accent1"/>
                  </a:solidFill>
                  <a:latin typeface="+mn-ea"/>
                  <a:sym typeface="+mn-ea"/>
                </a:rPr>
                <a:t>培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n-ea"/>
                  <a:sym typeface="+mn-ea"/>
                </a:rPr>
                <a:t>训攻坚行</a:t>
              </a:r>
              <a:r>
                <a:rPr lang="zh-CN" altLang="en-US" sz="2000" b="1" dirty="0" smtClean="0">
                  <a:solidFill>
                    <a:schemeClr val="accent1"/>
                  </a:solidFill>
                  <a:latin typeface="+mn-ea"/>
                  <a:sym typeface="+mn-ea"/>
                </a:rPr>
                <a:t>动解读</a:t>
              </a:r>
              <a:endParaRPr lang="zh-CN" altLang="en-US" sz="2000" b="1">
                <a:solidFill>
                  <a:srgbClr val="4276AA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790854" y="2398889"/>
            <a:ext cx="3283291" cy="2807527"/>
            <a:chOff x="6613" y="3987"/>
            <a:chExt cx="4394" cy="3757"/>
          </a:xfrm>
        </p:grpSpPr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6613" y="3987"/>
              <a:ext cx="2942" cy="2314"/>
            </a:xfrm>
            <a:prstGeom prst="rect">
              <a:avLst/>
            </a:prstGeom>
            <a:noFill/>
          </p:spPr>
          <p:txBody>
            <a:bodyPr wrap="square" tIns="0" bIns="0">
              <a:normAutofit/>
            </a:bodyPr>
            <a:p>
              <a:pPr>
                <a:lnSpc>
                  <a:spcPct val="130000"/>
                </a:lnSpc>
              </a:pPr>
              <a:r>
                <a:rPr lang="en-US" altLang="zh-CN" sz="7200" b="1" dirty="0">
                  <a:solidFill>
                    <a:srgbClr val="178AA1">
                      <a:lumMod val="100000"/>
                    </a:srgbClr>
                  </a:solidFill>
                </a:rPr>
                <a:t>02</a:t>
              </a:r>
              <a:endParaRPr lang="en-US" altLang="zh-CN" sz="7200" b="1" dirty="0">
                <a:solidFill>
                  <a:srgbClr val="178AA1">
                    <a:lumMod val="100000"/>
                  </a:srgbClr>
                </a:solidFill>
              </a:endParaRPr>
            </a:p>
          </p:txBody>
        </p:sp>
        <p:cxnSp>
          <p:nvCxnSpPr>
            <p:cNvPr id="21" name="直接连接符 20"/>
            <p:cNvCxnSpPr/>
            <p:nvPr>
              <p:custDataLst>
                <p:tags r:id="rId20"/>
              </p:custDataLst>
            </p:nvPr>
          </p:nvCxnSpPr>
          <p:spPr>
            <a:xfrm>
              <a:off x="6614" y="6219"/>
              <a:ext cx="1863" cy="0"/>
            </a:xfrm>
            <a:prstGeom prst="line">
              <a:avLst/>
            </a:prstGeom>
            <a:ln w="12700" cap="flat" cmpd="sng" algn="ctr">
              <a:solidFill>
                <a:srgbClr val="178AA1">
                  <a:lumMod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  <p:sp>
          <p:nvSpPr>
            <p:cNvPr id="22" name="矩形 21"/>
            <p:cNvSpPr/>
            <p:nvPr>
              <p:custDataLst>
                <p:tags r:id="rId21"/>
              </p:custDataLst>
            </p:nvPr>
          </p:nvSpPr>
          <p:spPr>
            <a:xfrm>
              <a:off x="6614" y="6492"/>
              <a:ext cx="4393" cy="1252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p>
              <a:pPr algn="l"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accent2"/>
                  </a:solidFill>
                  <a:latin typeface="+mn-ea"/>
                  <a:sym typeface="+mn-ea"/>
                </a:rPr>
                <a:t>应知应会内容解读</a:t>
              </a:r>
              <a:endParaRPr lang="zh-CN" altLang="en-US" sz="2000" b="1" dirty="0">
                <a:solidFill>
                  <a:schemeClr val="accent2"/>
                </a:solidFill>
                <a:latin typeface="+mn-ea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524536" y="2337614"/>
            <a:ext cx="3282568" cy="2868803"/>
            <a:chOff x="11609" y="3905"/>
            <a:chExt cx="4393" cy="3839"/>
          </a:xfrm>
        </p:grpSpPr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1610" y="3905"/>
              <a:ext cx="3012" cy="2314"/>
            </a:xfrm>
            <a:prstGeom prst="rect">
              <a:avLst/>
            </a:prstGeom>
            <a:noFill/>
          </p:spPr>
          <p:txBody>
            <a:bodyPr wrap="square" tIns="0" bIns="0">
              <a:normAutofit/>
            </a:bodyPr>
            <a:p>
              <a:pPr>
                <a:lnSpc>
                  <a:spcPct val="130000"/>
                </a:lnSpc>
              </a:pPr>
              <a:r>
                <a:rPr lang="en-US" altLang="zh-CN" sz="7200" b="1" dirty="0">
                  <a:solidFill>
                    <a:srgbClr val="40A693">
                      <a:lumMod val="100000"/>
                    </a:srgbClr>
                  </a:solidFill>
                </a:rPr>
                <a:t>03</a:t>
              </a:r>
              <a:endParaRPr lang="en-US" altLang="zh-CN" sz="7200" b="1" dirty="0">
                <a:solidFill>
                  <a:srgbClr val="40A693">
                    <a:lumMod val="100000"/>
                  </a:srgbClr>
                </a:solidFill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23"/>
              </p:custDataLst>
            </p:nvPr>
          </p:nvCxnSpPr>
          <p:spPr>
            <a:xfrm>
              <a:off x="11609" y="6219"/>
              <a:ext cx="1863" cy="0"/>
            </a:xfrm>
            <a:prstGeom prst="line">
              <a:avLst/>
            </a:prstGeom>
            <a:ln w="12700" cap="flat" cmpd="sng" algn="ctr">
              <a:solidFill>
                <a:srgbClr val="40A693">
                  <a:lumMod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rgbClr val="4276AA"/>
            </a:lnRef>
            <a:fillRef idx="0">
              <a:srgbClr val="4276AA"/>
            </a:fillRef>
            <a:effectRef idx="0">
              <a:srgbClr val="4276AA"/>
            </a:effectRef>
            <a:fontRef idx="minor">
              <a:srgbClr val="000000"/>
            </a:fontRef>
          </p:style>
        </p:cxnSp>
        <p:sp>
          <p:nvSpPr>
            <p:cNvPr id="19" name="矩形 18"/>
            <p:cNvSpPr/>
            <p:nvPr>
              <p:custDataLst>
                <p:tags r:id="rId24"/>
              </p:custDataLst>
            </p:nvPr>
          </p:nvSpPr>
          <p:spPr>
            <a:xfrm>
              <a:off x="11609" y="6492"/>
              <a:ext cx="4393" cy="1252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p>
              <a:pPr>
                <a:lnSpc>
                  <a:spcPct val="130000"/>
                </a:lnSpc>
              </a:pPr>
              <a:r>
                <a:rPr sz="2000" b="1" dirty="0">
                  <a:solidFill>
                    <a:schemeClr val="accent3"/>
                  </a:solidFill>
                  <a:latin typeface="+mn-ea"/>
                  <a:sym typeface="+mn-ea"/>
                </a:rPr>
                <a:t>消防安全宣讲队</a:t>
              </a:r>
              <a:endParaRPr sz="2000" b="1" dirty="0">
                <a:solidFill>
                  <a:schemeClr val="accent3"/>
                </a:solidFill>
                <a:latin typeface="+mn-ea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sz="2000" b="1" dirty="0">
                  <a:solidFill>
                    <a:schemeClr val="accent3"/>
                  </a:solidFill>
                  <a:latin typeface="+mn-ea"/>
                  <a:sym typeface="+mn-ea"/>
                </a:rPr>
                <a:t>宣传教育方法及要求</a:t>
              </a:r>
              <a:endParaRPr sz="2000" b="1" dirty="0">
                <a:solidFill>
                  <a:schemeClr val="accent3"/>
                </a:solidFill>
                <a:latin typeface="+mn-ea"/>
                <a:sym typeface="+mn-ea"/>
              </a:endParaRPr>
            </a:p>
            <a:p>
              <a:pPr>
                <a:lnSpc>
                  <a:spcPct val="130000"/>
                </a:lnSpc>
              </a:pPr>
              <a:endParaRPr lang="en-US" altLang="zh-CN" sz="2000" b="1" dirty="0" smtClean="0">
                <a:solidFill>
                  <a:schemeClr val="accent3"/>
                </a:solidFill>
                <a:latin typeface="+mn-ea"/>
                <a:ea typeface="微软雅黑" panose="020B0503020204020204" charset="-122"/>
                <a:cs typeface="+mn-ea"/>
              </a:endParaRPr>
            </a:p>
          </p:txBody>
        </p:sp>
      </p:grpSp>
    </p:spTree>
    <p:custDataLst>
      <p:tags r:id="rId2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91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小场所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——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“五要”“五不要”“一严禁”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7928610" y="3346450"/>
            <a:ext cx="2991485" cy="1750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势群体</a:t>
            </a:r>
            <a:endParaRPr lang="zh-CN" sz="2400" b="1" dirty="0">
              <a:solidFill>
                <a:schemeClr val="bg2"/>
              </a:solidFill>
              <a:latin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弱势群体看护人员</a:t>
            </a:r>
            <a:r>
              <a:rPr lang="zh-CN" altLang="en-US" sz="2400" b="1" dirty="0" smtClean="0">
                <a:solidFill>
                  <a:schemeClr val="bg2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</a:t>
            </a:r>
            <a:endParaRPr lang="zh-CN" altLang="en-US" sz="24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730885" y="1427480"/>
            <a:ext cx="9818370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一要掌握火场逃生自救口诀“小火快跑、浓烟关门”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endParaRPr lang="zh-CN" altLang="en-US" sz="32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730885" y="2515870"/>
            <a:ext cx="10730230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烟雾不大时，可以佩戴防烟面罩或用多层湿毛巾捂住口鼻，弯腰低姿，沿疏散通道快速逃生；</a:t>
            </a:r>
            <a:endParaRPr lang="zh-CN" altLang="en-US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烟火弥漫时，应退回屋内，用湿毛巾堵住门缝，打电话或挥动鲜艳衣物发出求救信号，等待救援。</a:t>
            </a:r>
            <a:r>
              <a:rPr lang="zh-CN" altLang="en-US" sz="36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3600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8" name="图片 7">
            <a:hlinkClick r:id="rId9" action="ppaction://hlinkfile"/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83915" y="3514090"/>
            <a:ext cx="5109845" cy="286258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91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个体工商户、九小场所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——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“五要”“五不要”“一严禁”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7928610" y="3346450"/>
            <a:ext cx="2991485" cy="1750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势群体</a:t>
            </a:r>
            <a:endParaRPr lang="zh-CN" sz="2400" b="1" dirty="0">
              <a:solidFill>
                <a:schemeClr val="bg2"/>
              </a:solidFill>
              <a:latin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弱势群体看护人员</a:t>
            </a:r>
            <a:r>
              <a:rPr lang="zh-CN" altLang="en-US" sz="2400" b="1" dirty="0" smtClean="0">
                <a:solidFill>
                  <a:schemeClr val="bg2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</a:t>
            </a:r>
            <a:endParaRPr lang="zh-CN" altLang="en-US" sz="24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730885" y="1224915"/>
            <a:ext cx="9818370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二要掌握掌握初起火灾应对、扑救方法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        </a:t>
            </a:r>
            <a:endParaRPr lang="zh-CN" altLang="en-US" sz="32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381443" y="5393690"/>
            <a:ext cx="286575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8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灭火器“提、拔、握、压”</a:t>
            </a:r>
            <a:endParaRPr lang="zh-CN" altLang="en-US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 fontAlgn="auto">
              <a:lnSpc>
                <a:spcPct val="8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（谐音“提拔我呀”）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      </a:t>
            </a:r>
            <a:endParaRPr lang="zh-CN" altLang="en-US" sz="36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7117080" y="5441950"/>
            <a:ext cx="37903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0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室内消火栓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sym typeface="+mn-ea"/>
              </a:rPr>
              <a:t>“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开、展、接、转、灭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sym typeface="+mn-ea"/>
              </a:rPr>
              <a:t>”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      </a:t>
            </a:r>
            <a:endParaRPr lang="zh-CN" altLang="en-US" sz="36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</p:txBody>
      </p:sp>
      <p:pic>
        <p:nvPicPr>
          <p:cNvPr id="13" name="图片 12">
            <a:hlinkClick r:id="rId10" action="ppaction://hlinkfile"/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19493" y="2817495"/>
            <a:ext cx="3589655" cy="2279015"/>
          </a:xfrm>
          <a:prstGeom prst="rect">
            <a:avLst/>
          </a:prstGeom>
        </p:spPr>
      </p:pic>
      <p:pic>
        <p:nvPicPr>
          <p:cNvPr id="15" name="图片 14">
            <a:hlinkClick r:id="rId13" action="ppaction://hlinkfile"/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179945" y="2842260"/>
            <a:ext cx="3665220" cy="225361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6"/>
            </p:custDataLst>
          </p:nvPr>
        </p:nvSpPr>
        <p:spPr>
          <a:xfrm>
            <a:off x="399415" y="2137410"/>
            <a:ext cx="2258695" cy="513663"/>
          </a:xfrm>
          <a:prstGeom prst="roundRect">
            <a:avLst/>
          </a:prstGeom>
          <a:solidFill>
            <a:srgbClr val="577CCE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</a:rPr>
              <a:t>第一时间报警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17"/>
            </p:custDataLst>
          </p:nvPr>
        </p:nvSpPr>
        <p:spPr>
          <a:xfrm>
            <a:off x="2970213" y="2137093"/>
            <a:ext cx="4735195" cy="505321"/>
          </a:xfrm>
          <a:prstGeom prst="roundRect">
            <a:avLst/>
          </a:prstGeom>
          <a:solidFill>
            <a:srgbClr val="577CCE"/>
          </a:solidFill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</a:rPr>
              <a:t>利用灭火器、室内消火栓等扑灭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8"/>
            </p:custDataLst>
          </p:nvPr>
        </p:nvSpPr>
        <p:spPr>
          <a:xfrm>
            <a:off x="8017828" y="2137093"/>
            <a:ext cx="3801110" cy="505321"/>
          </a:xfrm>
          <a:prstGeom prst="roundRect">
            <a:avLst/>
          </a:prstGeom>
          <a:solidFill>
            <a:srgbClr val="577CCE"/>
          </a:solidFill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</a:rPr>
              <a:t>如果火势变大，赶紧逃生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  <p:custDataLst>
      <p:tags r:id="rId19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91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个体工商户、九小场所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——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“五要”“五不要”“一严禁”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7928610" y="3346450"/>
            <a:ext cx="2991485" cy="1750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势群体</a:t>
            </a:r>
            <a:endParaRPr lang="zh-CN" sz="2400" b="1" dirty="0">
              <a:solidFill>
                <a:schemeClr val="bg2"/>
              </a:solidFill>
              <a:latin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2400" b="1" dirty="0">
                <a:solidFill>
                  <a:schemeClr val="bg2"/>
                </a:solidFill>
                <a:latin typeface="+mn-ea"/>
                <a:sym typeface="+mn-ea"/>
              </a:rPr>
              <a:t>弱势群体看护人员</a:t>
            </a:r>
            <a:r>
              <a:rPr lang="zh-CN" altLang="en-US" sz="2400" b="1" dirty="0" smtClean="0">
                <a:solidFill>
                  <a:schemeClr val="bg2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</a:t>
            </a:r>
            <a:endParaRPr lang="zh-CN" altLang="en-US" sz="24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1868805" y="2059940"/>
            <a:ext cx="392239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三要留出应急逃生窗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        </a:t>
            </a:r>
            <a:endParaRPr lang="zh-CN" altLang="en-US" sz="32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1868805" y="3219450"/>
            <a:ext cx="3789680" cy="1594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zh-CN" altLang="en-US" sz="3200">
                <a:solidFill>
                  <a:schemeClr val="accent1"/>
                </a:solidFill>
                <a:sym typeface="+mn-ea"/>
              </a:rPr>
              <a:t>防盗网要能从</a:t>
            </a:r>
            <a:endParaRPr lang="zh-CN" altLang="en-US" sz="3200">
              <a:solidFill>
                <a:schemeClr val="accent1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3200">
                <a:solidFill>
                  <a:schemeClr val="accent1"/>
                </a:solidFill>
                <a:sym typeface="+mn-ea"/>
              </a:rPr>
              <a:t>内部快速打开</a:t>
            </a:r>
            <a:endParaRPr lang="zh-CN" altLang="en-US" sz="3200">
              <a:solidFill>
                <a:schemeClr val="accent1"/>
              </a:solidFill>
              <a:sym typeface="+mn-ea"/>
            </a:endParaRPr>
          </a:p>
        </p:txBody>
      </p:sp>
      <p:pic>
        <p:nvPicPr>
          <p:cNvPr id="13" name="图片 12">
            <a:hlinkClick r:id="rId9" action="ppaction://hlinkfile"/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096000" y="1572260"/>
            <a:ext cx="2910840" cy="420624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个体工商户、九小场所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——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“五要”“五不要”“一严禁”</a:t>
            </a:r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433705" y="1421765"/>
            <a:ext cx="11028045" cy="1407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  <a:sym typeface="+mn-ea"/>
              </a:rPr>
              <a:t>四要配备灭火器（灭火毯）、独立式感烟报警探测器、防烟面罩等简易消防器材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28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/>
        </p:nvSpPr>
        <p:spPr>
          <a:xfrm>
            <a:off x="4258945" y="5878195"/>
            <a:ext cx="3674110" cy="727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防烟面罩“开、拔、套、拉”</a:t>
            </a:r>
            <a:endParaRPr lang="zh-CN" altLang="en-US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（谐音“开八套拉”）</a:t>
            </a:r>
            <a:endParaRPr lang="zh-CN" altLang="en-US" b="1" dirty="0" smtClean="0">
              <a:solidFill>
                <a:schemeClr val="accent1"/>
              </a:solidFill>
              <a:latin typeface="+mn-ea"/>
              <a:ea typeface="楷体_GB2312" panose="02010609030101010101" pitchFamily="49" charset="-122"/>
              <a:sym typeface="+mn-ea"/>
            </a:endParaRPr>
          </a:p>
        </p:txBody>
      </p:sp>
      <p:pic>
        <p:nvPicPr>
          <p:cNvPr id="8" name="图片 7" descr="城镇"/>
          <p:cNvPicPr>
            <a:picLocks noChangeAspect="1"/>
          </p:cNvPicPr>
          <p:nvPr/>
        </p:nvPicPr>
        <p:blipFill>
          <a:blip r:embed="rId7"/>
          <a:srcRect l="53911" t="78657" r="7420" b="5660"/>
          <a:stretch>
            <a:fillRect/>
          </a:stretch>
        </p:blipFill>
        <p:spPr>
          <a:xfrm>
            <a:off x="2762250" y="2032000"/>
            <a:ext cx="6370320" cy="36550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个体工商户、九小场所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——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“五要”“五不要”“一严禁”</a:t>
            </a:r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581025" y="142176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五要了解过失引起火灾和常见消防违法行为的法律责任</a:t>
            </a:r>
            <a:endParaRPr lang="zh-CN" altLang="en-US" sz="2800" b="1" dirty="0" smtClean="0">
              <a:solidFill>
                <a:schemeClr val="accent1"/>
              </a:solidFill>
              <a:latin typeface="+mn-ea"/>
              <a:ea typeface="楷体_GB2312" panose="02010609030101010101" pitchFamily="49" charset="-122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581025" y="2261235"/>
            <a:ext cx="10627360" cy="32848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/>
        </p:nvSpPr>
        <p:spPr>
          <a:xfrm>
            <a:off x="728345" y="5545455"/>
            <a:ext cx="536511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轻则赔钱，重则坐牢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</a:t>
            </a:r>
            <a:endParaRPr lang="zh-CN" altLang="en-US" sz="28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606425" y="2261235"/>
            <a:ext cx="10697845" cy="3087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80000"/>
              </a:lnSpc>
            </a:pPr>
            <a:r>
              <a:rPr lang="zh-CN" altLang="en-US" b="1">
                <a:solidFill>
                  <a:schemeClr val="accent1"/>
                </a:solidFill>
              </a:rPr>
              <a:t>（一）</a:t>
            </a:r>
            <a:r>
              <a:rPr lang="zh-CN" altLang="en-US">
                <a:solidFill>
                  <a:schemeClr val="accent1"/>
                </a:solidFill>
              </a:rPr>
              <a:t>因过失引起火灾尚不构成犯罪的，根据《消防法》处十日以上十五日以下拘留，可以并处五百元以下罚款，情节较轻的，处警告或者五百元以下罚款；</a:t>
            </a:r>
            <a:endParaRPr lang="zh-CN" altLang="en-US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b="1">
                <a:solidFill>
                  <a:schemeClr val="accent1"/>
                </a:solidFill>
              </a:rPr>
              <a:t>（二）</a:t>
            </a:r>
            <a:r>
              <a:rPr lang="zh-CN" altLang="en-US">
                <a:solidFill>
                  <a:schemeClr val="accent1"/>
                </a:solidFill>
              </a:rPr>
              <a:t>当火灾造成人员伤亡或严重经济损失，构成犯罪的，要分别承担刑事责任（失火罪，处三年以上七年以下有期徒刑，情节较轻的，处三年以下有期徒刑或者拘役）和民事责任（经济赔偿）；</a:t>
            </a:r>
            <a:endParaRPr lang="zh-CN" altLang="en-US">
              <a:solidFill>
                <a:schemeClr val="accent1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b="1">
                <a:solidFill>
                  <a:schemeClr val="accent1"/>
                </a:solidFill>
              </a:rPr>
              <a:t>（三）</a:t>
            </a:r>
            <a:r>
              <a:rPr lang="zh-CN" altLang="en-US">
                <a:solidFill>
                  <a:schemeClr val="accent1"/>
                </a:solidFill>
              </a:rPr>
              <a:t>在生产、作业中违反有关安全管理的规定，因而发生重大伤亡事故或者造成其他严重后果，处三年以下有期徒刑或者拘役；情节特别恶劣的，处三年以上七年以下有期徒刑。</a:t>
            </a:r>
            <a:endParaRPr lang="zh-CN" altLang="en-US">
              <a:solidFill>
                <a:schemeClr val="accent1"/>
              </a:solidFill>
            </a:endParaRPr>
          </a:p>
        </p:txBody>
      </p:sp>
    </p:spTree>
    <p:custDataLst>
      <p:tags r:id="rId9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个体工商户、九小场所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——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“五要”“五不要”“一严禁”</a:t>
            </a:r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282575" y="117792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（一）不要采用易燃可燃材料装修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28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728345" y="5361305"/>
            <a:ext cx="10697845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>
                <a:solidFill>
                  <a:schemeClr val="accent1"/>
                </a:solidFill>
              </a:rPr>
              <a:t>采用海绵、聚氨酯泡沫、夹芯彩钢板、木板等作为分隔、保温装修等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728345" y="5800725"/>
            <a:ext cx="10697845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>
                <a:solidFill>
                  <a:schemeClr val="accent1"/>
                </a:solidFill>
              </a:rPr>
              <a:t>加快火灾蔓延、产生大量有毒烟气</a:t>
            </a:r>
            <a:endParaRPr lang="zh-CN" altLang="en-US">
              <a:solidFill>
                <a:schemeClr val="accent1"/>
              </a:solidFill>
            </a:endParaRPr>
          </a:p>
        </p:txBody>
      </p:sp>
      <p:pic>
        <p:nvPicPr>
          <p:cNvPr id="9" name="图片 8" descr="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03880" y="2169160"/>
            <a:ext cx="2219960" cy="2958465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592445" y="2169160"/>
            <a:ext cx="3950335" cy="296291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6" name="任意形状 8"/>
          <p:cNvSpPr/>
          <p:nvPr>
            <p:custDataLst>
              <p:tags r:id="rId4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个体工商户、九小场所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——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“五要”“五不要”“一严禁”</a:t>
            </a:r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282575" y="125920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（二）不要私拉乱接电气线路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28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08133" y="5476875"/>
            <a:ext cx="4528185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accent1"/>
                </a:solidFill>
              </a:rPr>
              <a:t>电气线路应穿金属管或阻燃型PVC管敷设</a:t>
            </a:r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8884285" y="5480050"/>
            <a:ext cx="249809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chemeClr val="accent1"/>
                </a:solidFill>
              </a:rPr>
              <a:t>配备过载保护装置</a:t>
            </a:r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935355" y="5483225"/>
            <a:ext cx="227203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私拉乱接电气线路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35660" y="3302000"/>
            <a:ext cx="227203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对应图片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27650" y="3302000"/>
            <a:ext cx="227203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对应图片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305290" y="3302000"/>
            <a:ext cx="227203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对应图片</a:t>
            </a:r>
            <a:endParaRPr lang="zh-CN" altLang="en-US"/>
          </a:p>
        </p:txBody>
      </p:sp>
      <p:pic>
        <p:nvPicPr>
          <p:cNvPr id="13" name="图片 12" descr="私拉乱接电线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15075" r="23686"/>
          <a:stretch>
            <a:fillRect/>
          </a:stretch>
        </p:blipFill>
        <p:spPr>
          <a:xfrm>
            <a:off x="282575" y="2536825"/>
            <a:ext cx="3577590" cy="2697480"/>
          </a:xfrm>
          <a:prstGeom prst="rect">
            <a:avLst/>
          </a:prstGeom>
        </p:spPr>
      </p:pic>
      <p:pic>
        <p:nvPicPr>
          <p:cNvPr id="14" name="图片 13" descr="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349115" y="2533650"/>
            <a:ext cx="4046220" cy="2694305"/>
          </a:xfrm>
          <a:prstGeom prst="rect">
            <a:avLst/>
          </a:prstGeom>
        </p:spPr>
      </p:pic>
      <p:pic>
        <p:nvPicPr>
          <p:cNvPr id="15" name="图片 14" descr="过载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884285" y="2536825"/>
            <a:ext cx="2693035" cy="269303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6" name="任意形状 8"/>
          <p:cNvSpPr/>
          <p:nvPr>
            <p:custDataLst>
              <p:tags r:id="rId4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个体工商户、九小场所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——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“五要”“五不要”“一严禁”</a:t>
            </a:r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996315" y="2261235"/>
            <a:ext cx="10135235" cy="32848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282575" y="142176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（三）不要违规电焊气割作业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</a:t>
            </a:r>
            <a:endParaRPr lang="zh-CN" altLang="en-US" sz="28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9575" y="3521075"/>
            <a:ext cx="511175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ü"/>
            </a:pPr>
            <a:r>
              <a:rPr lang="zh-CN" altLang="en-US" sz="2600" b="1" dirty="0">
                <a:solidFill>
                  <a:schemeClr val="accent1"/>
                </a:solidFill>
                <a:latin typeface="+mn-ea"/>
                <a:sym typeface="+mn-ea"/>
              </a:rPr>
              <a:t>要配备灭火器、挡火板等</a:t>
            </a:r>
            <a:endParaRPr lang="zh-CN" altLang="en-US" sz="2600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79575" y="4537710"/>
            <a:ext cx="6477635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ü"/>
            </a:pPr>
            <a:r>
              <a:rPr lang="en-US" altLang="zh-CN" sz="2600" b="1" dirty="0">
                <a:solidFill>
                  <a:schemeClr val="accent1"/>
                </a:solidFill>
                <a:latin typeface="+mn-ea"/>
                <a:sym typeface="+mn-ea"/>
              </a:rPr>
              <a:t> </a:t>
            </a:r>
            <a:r>
              <a:rPr lang="zh-CN" altLang="en-US" sz="2600" b="1" dirty="0">
                <a:solidFill>
                  <a:schemeClr val="accent1"/>
                </a:solidFill>
                <a:latin typeface="+mn-ea"/>
                <a:sym typeface="+mn-ea"/>
              </a:rPr>
              <a:t>及时清除电焊渣掉落处易燃可燃物</a:t>
            </a:r>
            <a:endParaRPr lang="zh-CN" altLang="en-US" sz="2600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9575" y="2504440"/>
            <a:ext cx="472186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ü"/>
            </a:pPr>
            <a:r>
              <a:rPr lang="en-US" altLang="zh-CN" sz="2600" b="1" dirty="0">
                <a:solidFill>
                  <a:schemeClr val="accent1"/>
                </a:solidFill>
                <a:latin typeface="+mn-ea"/>
                <a:sym typeface="+mn-ea"/>
              </a:rPr>
              <a:t> </a:t>
            </a:r>
            <a:r>
              <a:rPr lang="zh-CN" altLang="en-US" sz="2600" b="1" dirty="0">
                <a:solidFill>
                  <a:schemeClr val="accent1"/>
                </a:solidFill>
                <a:latin typeface="+mn-ea"/>
                <a:sym typeface="+mn-ea"/>
              </a:rPr>
              <a:t>作业人员应持证上岗</a:t>
            </a:r>
            <a:endParaRPr lang="zh-CN" altLang="en-US" sz="2600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sp>
        <p:nvSpPr>
          <p:cNvPr id="7" name="任意形状 8"/>
          <p:cNvSpPr/>
          <p:nvPr>
            <p:custDataLst>
              <p:tags r:id="rId3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4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个体工商户、九小场所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——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“五要”“五不要”“一严禁”</a:t>
            </a:r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282575" y="116776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（四）不要锁闭、堵塞安全出口、疏散通道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</a:t>
            </a:r>
            <a:endParaRPr lang="zh-CN" altLang="en-US" sz="28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" descr="安全出口疏散出口堵塞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94535" y="2047240"/>
            <a:ext cx="2984500" cy="3979545"/>
          </a:xfrm>
          <a:prstGeom prst="rect">
            <a:avLst/>
          </a:prstGeom>
        </p:spPr>
      </p:pic>
      <p:pic>
        <p:nvPicPr>
          <p:cNvPr id="5" name="图片 4" descr="安全出口疏散出口堵塞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277485" y="2025650"/>
            <a:ext cx="5334635" cy="400113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个体工商户、九小场所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——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“五要”“五不要”“一严禁”</a:t>
            </a:r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282575" y="116776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</a:rPr>
              <a:t>（五</a:t>
            </a:r>
            <a:r>
              <a:rPr lang="zh-CN" altLang="en-US" sz="2800" b="1" dirty="0">
                <a:solidFill>
                  <a:schemeClr val="accent1"/>
                </a:solidFill>
                <a:latin typeface="+mn-ea"/>
                <a:sym typeface="+mn-ea"/>
              </a:rPr>
              <a:t>）不要带电动自行车及蓄电池进店停放充电</a:t>
            </a:r>
            <a:r>
              <a:rPr lang="zh-CN" altLang="en-US" sz="2800" b="1" dirty="0">
                <a:solidFill>
                  <a:schemeClr val="accent1"/>
                </a:solidFill>
                <a:latin typeface="+mn-ea"/>
              </a:rPr>
              <a:t>  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</a:t>
            </a:r>
            <a:endParaRPr lang="zh-CN" altLang="en-US" sz="3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511493" y="2211705"/>
            <a:ext cx="11169015" cy="3900170"/>
            <a:chOff x="678" y="3483"/>
            <a:chExt cx="17589" cy="6142"/>
          </a:xfrm>
        </p:grpSpPr>
        <p:pic>
          <p:nvPicPr>
            <p:cNvPr id="2" name="图片 1" descr="电动车火灾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678" y="3483"/>
              <a:ext cx="8195" cy="6143"/>
            </a:xfrm>
            <a:prstGeom prst="rect">
              <a:avLst/>
            </a:prstGeom>
          </p:spPr>
        </p:pic>
        <p:pic>
          <p:nvPicPr>
            <p:cNvPr id="3" name="图片 2" descr="电动车火灾1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9199" y="3483"/>
              <a:ext cx="9069" cy="6143"/>
            </a:xfrm>
            <a:prstGeom prst="rect">
              <a:avLst/>
            </a:prstGeom>
          </p:spPr>
        </p:pic>
      </p:grpSp>
    </p:spTree>
    <p:custDataLst>
      <p:tags r:id="rId12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sp>
        <p:nvSpPr>
          <p:cNvPr id="6" name="文本框 5" descr="7b0a20202020227461726765744d6f64756c65223a202270726f636573734f6e6c696e65466f6e7473220a7d0a"/>
          <p:cNvSpPr txBox="1"/>
          <p:nvPr/>
        </p:nvSpPr>
        <p:spPr>
          <a:xfrm>
            <a:off x="749935" y="2808605"/>
            <a:ext cx="8267065" cy="1999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000" b="1" dirty="0">
                <a:solidFill>
                  <a:schemeClr val="accent1"/>
                </a:solidFill>
                <a:latin typeface="+mn-ea"/>
                <a:sym typeface="+mn-ea"/>
              </a:rPr>
              <a:t>全生命周期消防宣传教</a:t>
            </a:r>
            <a:r>
              <a:rPr lang="zh-CN" altLang="en-US" sz="4000" b="1" dirty="0" smtClean="0">
                <a:solidFill>
                  <a:schemeClr val="accent1"/>
                </a:solidFill>
                <a:latin typeface="+mn-ea"/>
                <a:sym typeface="+mn-ea"/>
              </a:rPr>
              <a:t>育</a:t>
            </a:r>
            <a:endParaRPr lang="zh-CN" altLang="en-US" sz="4000" b="1" dirty="0" smtClean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4000" b="1" dirty="0" smtClean="0">
                <a:solidFill>
                  <a:schemeClr val="accent1"/>
                </a:solidFill>
                <a:latin typeface="+mn-ea"/>
                <a:sym typeface="+mn-ea"/>
              </a:rPr>
              <a:t>培</a:t>
            </a:r>
            <a:r>
              <a:rPr lang="zh-CN" altLang="en-US" sz="4000" b="1" dirty="0">
                <a:solidFill>
                  <a:schemeClr val="accent1"/>
                </a:solidFill>
                <a:latin typeface="+mn-ea"/>
                <a:sym typeface="+mn-ea"/>
              </a:rPr>
              <a:t>训攻坚行</a:t>
            </a:r>
            <a:r>
              <a:rPr lang="zh-CN" altLang="en-US" sz="4000" b="1" dirty="0" smtClean="0">
                <a:solidFill>
                  <a:schemeClr val="accent1"/>
                </a:solidFill>
                <a:latin typeface="+mn-ea"/>
                <a:sym typeface="+mn-ea"/>
              </a:rPr>
              <a:t>动解读</a:t>
            </a:r>
            <a:endParaRPr lang="en-US" altLang="zh-CN" sz="4000" b="1" dirty="0" smtClean="0">
              <a:solidFill>
                <a:schemeClr val="accent1"/>
              </a:solidFill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accent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2800" b="1" dirty="0" smtClean="0">
              <a:solidFill>
                <a:schemeClr val="accent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38759" y="3953720"/>
            <a:ext cx="2904599" cy="2904599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8939530" y="1888490"/>
            <a:ext cx="3780155" cy="2919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9900" b="1" dirty="0">
                <a:ln w="19050">
                  <a:noFill/>
                </a:ln>
                <a:solidFill>
                  <a:schemeClr val="bg2"/>
                </a:solidFill>
                <a:latin typeface="+mj-ea"/>
                <a:ea typeface="+mj-ea"/>
                <a:sym typeface="+mn-ea"/>
              </a:rPr>
              <a:t>01</a:t>
            </a:r>
            <a:endParaRPr lang="en-US" altLang="zh-CN" sz="19900" b="1" dirty="0">
              <a:ln w="19050">
                <a:noFill/>
              </a:ln>
              <a:solidFill>
                <a:schemeClr val="bg2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9790" y="2348865"/>
            <a:ext cx="1859280" cy="459740"/>
            <a:chOff x="8136" y="5038"/>
            <a:chExt cx="2928" cy="724"/>
          </a:xfrm>
        </p:grpSpPr>
        <p:sp>
          <p:nvSpPr>
            <p:cNvPr id="5" name="圆角矩形 4"/>
            <p:cNvSpPr/>
            <p:nvPr/>
          </p:nvSpPr>
          <p:spPr>
            <a:xfrm>
              <a:off x="8136" y="5069"/>
              <a:ext cx="2929" cy="663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3" name="文本框 2" descr="7b0a20202020227461726765744d6f64756c65223a202270726f636573734f6e6c696e65466f6e7473220a7d0a"/>
            <p:cNvSpPr txBox="1"/>
            <p:nvPr/>
          </p:nvSpPr>
          <p:spPr>
            <a:xfrm>
              <a:off x="8489" y="5038"/>
              <a:ext cx="222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n>
                    <a:noFill/>
                  </a:ln>
                  <a:solidFill>
                    <a:schemeClr val="bg2"/>
                  </a:solidFill>
                  <a:latin typeface="+mj-lt"/>
                  <a:ea typeface="苹方 中等" panose="020B0400000000000000" charset="-122"/>
                  <a:cs typeface="+mj-lt"/>
                </a:rPr>
                <a:t>第一部分</a:t>
              </a:r>
              <a:endParaRPr lang="zh-CN" altLang="en-US" sz="2400">
                <a:ln>
                  <a:noFill/>
                </a:ln>
                <a:solidFill>
                  <a:schemeClr val="bg2"/>
                </a:solidFill>
                <a:latin typeface="+mj-lt"/>
                <a:ea typeface="苹方 中等" panose="020B0400000000000000" charset="-122"/>
                <a:cs typeface="+mj-lt"/>
              </a:endParaRPr>
            </a:p>
          </p:txBody>
        </p:sp>
      </p:grpSp>
    </p:spTree>
    <p:custDataLst>
      <p:tags r:id="rId1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1328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新修订的《福建省消防条例》（2023年9月1日起施行）规定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581025" y="1221740"/>
            <a:ext cx="10805795" cy="1087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2400" b="1" dirty="0">
                <a:solidFill>
                  <a:schemeClr val="accent1"/>
                </a:solidFill>
              </a:rPr>
              <a:t>乡镇街道：应当组织落实本辖区内电动自行车、电动摩托车和电动汽车安全宣传教育、停放充电管理等工作。</a:t>
            </a:r>
            <a:endParaRPr lang="zh-CN" altLang="en-US" sz="2400" b="1" dirty="0">
              <a:solidFill>
                <a:schemeClr val="accent1"/>
              </a:solidFill>
            </a:endParaRPr>
          </a:p>
          <a:p>
            <a:pPr algn="l">
              <a:lnSpc>
                <a:spcPct val="140000"/>
              </a:lnSpc>
            </a:pPr>
            <a:r>
              <a:rPr lang="zh-CN" altLang="en-US" sz="24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581025" y="2515235"/>
            <a:ext cx="10881360" cy="37687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727710" y="2514600"/>
            <a:ext cx="10535285" cy="3619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村（居）民委员会、物业服务人：应当做好巡查、检查工作。物业服务人在物业服务区域内应当履行“加强对电动自行车、电动摩托车和电动汽车停放、充电行为以及充电设施的消防安全管理”的责任。 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dirty="0">
                <a:solidFill>
                  <a:schemeClr val="accent1"/>
                </a:solidFill>
                <a:latin typeface="+mn-ea"/>
                <a:sym typeface="+mn-ea"/>
              </a:rPr>
              <a:t>在公共门厅、疏散通道、安全出口、楼梯间、地下汽车停车位停放电动自行车和电动摩托车，携带电动自行车和电动摩托车及其电池进入电梯轿厢，或者私拉电线和插座给电动自行车、电动摩托车和电动汽车充电的，由消防救援机构或者乡（镇）人民政府、街道办事处责令改正，拒不改正的，对经营性单位和个人处一千元以上五千元以下罚款，对非经营性单位和个人处一百元以上五百元以下罚款。</a:t>
            </a:r>
            <a:r>
              <a:rPr lang="zh-CN" altLang="en-US" sz="20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        </a:t>
            </a:r>
            <a:endParaRPr lang="zh-CN" altLang="en-US" sz="20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algn="l">
              <a:lnSpc>
                <a:spcPct val="14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 </a:t>
            </a:r>
            <a:endParaRPr lang="zh-CN" altLang="en-US" sz="24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6" name="任意形状 8"/>
          <p:cNvSpPr/>
          <p:nvPr>
            <p:custDataLst>
              <p:tags r:id="rId4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10403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个体工商户、九小场所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——</a:t>
            </a:r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“五要”“五不要”“一严禁”</a:t>
            </a:r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780" y="2385060"/>
            <a:ext cx="6590665" cy="3781425"/>
          </a:xfrm>
          <a:prstGeom prst="rect">
            <a:avLst/>
          </a:prstGeom>
        </p:spPr>
      </p:pic>
      <p:pic>
        <p:nvPicPr>
          <p:cNvPr id="97013" name="image 70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448628" y="1116965"/>
            <a:ext cx="1129474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n-ea"/>
              </a:rPr>
              <a:t>生产、存储、经营性场所内严禁住人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</a:t>
            </a:r>
            <a:endParaRPr lang="zh-CN" altLang="en-US" sz="3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7700" y="2488565"/>
            <a:ext cx="4074160" cy="36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080770" y="1945640"/>
            <a:ext cx="10031095" cy="439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n-ea"/>
                <a:sym typeface="+mn-ea"/>
              </a:rPr>
              <a:t>实体墙硬隔离且不开设门窗、孔洞，不可用硅酸钙板、木板等替代实体墙封堵</a:t>
            </a:r>
            <a:endParaRPr lang="zh-CN" altLang="en-US" sz="2000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8055" y="2614295"/>
            <a:ext cx="3670935" cy="3649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</a:pPr>
            <a:r>
              <a:rPr lang="en-US" sz="2000" b="1" dirty="0">
                <a:ln>
                  <a:noFill/>
                </a:ln>
                <a:solidFill>
                  <a:schemeClr val="tx1"/>
                </a:solidFill>
                <a:latin typeface="+mn-ea"/>
                <a:sym typeface="+mn-ea"/>
              </a:rPr>
              <a:t>      </a:t>
            </a:r>
            <a:r>
              <a:rPr sz="2000" b="1" dirty="0">
                <a:ln>
                  <a:noFill/>
                </a:ln>
                <a:solidFill>
                  <a:schemeClr val="tx1"/>
                </a:solidFill>
                <a:latin typeface="+mn-ea"/>
                <a:sym typeface="+mn-ea"/>
              </a:rPr>
              <a:t>2022年5月10日，厦门市一店面因电陶炉持续干烧，引燃周围可燃物引发火灾，</a:t>
            </a:r>
            <a:r>
              <a:rPr lang="zh-CN" sz="2000" b="1" dirty="0">
                <a:ln>
                  <a:noFill/>
                </a:ln>
                <a:solidFill>
                  <a:srgbClr val="FF0000"/>
                </a:solidFill>
                <a:latin typeface="+mn-ea"/>
                <a:sym typeface="+mn-ea"/>
              </a:rPr>
              <a:t>造成</a:t>
            </a:r>
            <a:r>
              <a:rPr lang="en-US" altLang="zh-CN" sz="2000" b="1" dirty="0">
                <a:ln>
                  <a:noFill/>
                </a:ln>
                <a:solidFill>
                  <a:srgbClr val="FF0000"/>
                </a:solidFill>
                <a:latin typeface="+mn-ea"/>
                <a:sym typeface="+mn-ea"/>
              </a:rPr>
              <a:t>3</a:t>
            </a:r>
            <a:r>
              <a:rPr lang="zh-CN" altLang="en-US" sz="2000" b="1" dirty="0">
                <a:ln>
                  <a:noFill/>
                </a:ln>
                <a:solidFill>
                  <a:srgbClr val="FF0000"/>
                </a:solidFill>
                <a:latin typeface="+mn-ea"/>
                <a:sym typeface="+mn-ea"/>
              </a:rPr>
              <a:t>人</a:t>
            </a:r>
            <a:r>
              <a:rPr sz="2000" b="1" dirty="0">
                <a:ln>
                  <a:noFill/>
                </a:ln>
                <a:solidFill>
                  <a:srgbClr val="FF0000"/>
                </a:solidFill>
                <a:latin typeface="+mn-ea"/>
                <a:sym typeface="+mn-ea"/>
              </a:rPr>
              <a:t>死亡</a:t>
            </a:r>
            <a:r>
              <a:rPr lang="zh-CN" sz="2000" b="1" dirty="0">
                <a:ln>
                  <a:noFill/>
                </a:ln>
                <a:solidFill>
                  <a:srgbClr val="FF0000"/>
                </a:solidFill>
                <a:latin typeface="+mn-ea"/>
                <a:sym typeface="+mn-ea"/>
              </a:rPr>
              <a:t>。</a:t>
            </a:r>
            <a:endParaRPr sz="2000" b="1" dirty="0">
              <a:ln>
                <a:noFill/>
              </a:ln>
              <a:solidFill>
                <a:schemeClr val="tx1"/>
              </a:solidFill>
              <a:latin typeface="+mn-ea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ln>
                  <a:noFill/>
                </a:ln>
                <a:solidFill>
                  <a:schemeClr val="tx1"/>
                </a:solidFill>
                <a:latin typeface="+mn-ea"/>
                <a:sym typeface="+mn-ea"/>
              </a:rPr>
              <a:t>      </a:t>
            </a:r>
            <a:r>
              <a:rPr sz="2000" b="1" dirty="0">
                <a:ln>
                  <a:noFill/>
                </a:ln>
                <a:solidFill>
                  <a:schemeClr val="tx1"/>
                </a:solidFill>
                <a:latin typeface="+mn-ea"/>
                <a:sym typeface="+mn-ea"/>
              </a:rPr>
              <a:t>起火场所承租人在店面内</a:t>
            </a:r>
            <a:r>
              <a:rPr lang="zh-CN" sz="2000" b="1" dirty="0">
                <a:ln>
                  <a:noFill/>
                </a:ln>
                <a:solidFill>
                  <a:schemeClr val="tx1"/>
                </a:solidFill>
                <a:latin typeface="+mn-ea"/>
                <a:sym typeface="+mn-ea"/>
              </a:rPr>
              <a:t>违规住人，卧室外窗</a:t>
            </a:r>
            <a:r>
              <a:rPr sz="2000" b="1" dirty="0">
                <a:ln>
                  <a:noFill/>
                </a:ln>
                <a:solidFill>
                  <a:schemeClr val="tx1"/>
                </a:solidFill>
                <a:latin typeface="+mn-ea"/>
                <a:sym typeface="+mn-ea"/>
              </a:rPr>
              <a:t>设置全封闭防盗网，</a:t>
            </a:r>
            <a:r>
              <a:rPr sz="2000" b="1" dirty="0">
                <a:ln>
                  <a:noFill/>
                </a:ln>
                <a:solidFill>
                  <a:srgbClr val="FF0000"/>
                </a:solidFill>
                <a:latin typeface="+mn-ea"/>
                <a:sym typeface="+mn-ea"/>
              </a:rPr>
              <a:t>火灾发生时人员无法逃生，最终酿成悲剧。</a:t>
            </a:r>
            <a:endParaRPr sz="2000" b="1" dirty="0">
              <a:ln>
                <a:noFill/>
              </a:ln>
              <a:solidFill>
                <a:srgbClr val="FF0000"/>
              </a:solidFill>
              <a:latin typeface="+mn-ea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0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grpSp>
        <p:nvGrpSpPr>
          <p:cNvPr id="2" name="组合 1"/>
          <p:cNvGrpSpPr/>
          <p:nvPr/>
        </p:nvGrpSpPr>
        <p:grpSpPr>
          <a:xfrm>
            <a:off x="580771" y="518160"/>
            <a:ext cx="4064254" cy="583565"/>
            <a:chOff x="915" y="240"/>
            <a:chExt cx="6400" cy="919"/>
          </a:xfrm>
        </p:grpSpPr>
        <p:sp>
          <p:nvSpPr>
            <p:cNvPr id="10" name="文本框 9" descr="7b0a20202020227461726765744d6f64756c65223a202270726f636573734f6e6c696e65466f6e7473220a7d0a"/>
            <p:cNvSpPr txBox="1"/>
            <p:nvPr/>
          </p:nvSpPr>
          <p:spPr>
            <a:xfrm>
              <a:off x="915" y="240"/>
              <a:ext cx="640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chemeClr val="accent1">
                      <a:lumMod val="75000"/>
                    </a:schemeClr>
                  </a:solidFill>
                  <a:latin typeface="汉仪力量黑简" panose="00020600040101010101" charset="-122"/>
                  <a:ea typeface="汉仪力量黑简" panose="00020600040101010101" charset="-122"/>
                </a:rPr>
                <a:t>居民家庭和农村家庭</a:t>
              </a:r>
              <a:endParaRPr lang="en-US" altLang="zh-CN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  <p:pic>
          <p:nvPicPr>
            <p:cNvPr id="97013" name="image 70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915" y="351"/>
              <a:ext cx="40" cy="698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281940" y="1624965"/>
            <a:ext cx="5689600" cy="390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282575" y="1031875"/>
            <a:ext cx="5688965" cy="594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400" b="1" dirty="0">
                <a:solidFill>
                  <a:schemeClr val="accent1"/>
                </a:solidFill>
              </a:rPr>
              <a:t>居民家庭“九要”</a:t>
            </a:r>
            <a:r>
              <a:rPr lang="zh-CN" altLang="en-US" sz="2400" b="1" dirty="0" smtClean="0">
                <a:solidFill>
                  <a:schemeClr val="accent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</a:t>
            </a:r>
            <a:endParaRPr lang="zh-CN" altLang="en-US" sz="2400" b="1" dirty="0" smtClean="0">
              <a:solidFill>
                <a:schemeClr val="accent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2575" y="1623060"/>
            <a:ext cx="5813425" cy="4004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1.要掌握火场逃生自救方法。（“小火快跑、浓烟关门”。）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2.要做到家庭消防安全“三清三关”。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3.要安全用电。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4.要教育小孩不玩火。（警示教育；引火物放置在儿童拿不到的地方。）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5.要安全祭祀。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6.使用取暖设备要远离易燃易爆物品。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7.要正确处置燃气泄漏。（迅速关闭气源，开窗通风；到远离泄漏现场的地方报警；不触动电器开关或使用打火机照明。）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8.要配备防烟面罩、灭火器（灭火毯）、独立感烟报警器等常用消防器材。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9.要了解过失引起火灾和常见消防违法行为的法律责任。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3" name="文本框 2" descr="7b0a20202020227461726765744d6f64756c65223a202270726f636573734f6e6c696e65466f6e7473220a7d0a"/>
          <p:cNvSpPr txBox="1"/>
          <p:nvPr/>
        </p:nvSpPr>
        <p:spPr>
          <a:xfrm>
            <a:off x="6299200" y="1031875"/>
            <a:ext cx="5689600" cy="564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400" b="1" dirty="0">
                <a:solidFill>
                  <a:schemeClr val="accent1"/>
                </a:solidFill>
              </a:rPr>
              <a:t>农村家庭 “八要”</a:t>
            </a:r>
            <a:endParaRPr lang="zh-CN" altLang="en-US" sz="2400" b="1" dirty="0">
              <a:solidFill>
                <a:schemeClr val="accent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6299200" y="1596390"/>
            <a:ext cx="5689600" cy="390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464300" y="1789430"/>
            <a:ext cx="5333365" cy="3690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1.要掌握火场逃生自救方法。（“小火快跑、浓烟关门”。）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2.要做到家庭消防安全“三清三关”。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3.要安全用电。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4.要教育小孩不玩火。（警示教育；引火物放置在儿童拿不到的地方。）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5.要安全祭祀。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6.使用取暖设备要远离易燃易爆物品。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7.要及时清理房前屋后可燃杂物，不随意焚烧麦草。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ea"/>
              </a:rPr>
              <a:t>8.要配备防烟面罩、灭火器（灭火毯）、独立感烟报警器等常用消防器材。</a:t>
            </a:r>
            <a:endParaRPr lang="zh-CN" altLang="en-US" sz="1600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394335" y="5556250"/>
            <a:ext cx="11403330" cy="1225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1400" b="1" dirty="0">
                <a:solidFill>
                  <a:schemeClr val="accent1"/>
                </a:solidFill>
                <a:latin typeface="+mn-ea"/>
                <a:sym typeface="+mn-ea"/>
              </a:rPr>
              <a:t>备注：</a:t>
            </a:r>
            <a:endParaRPr lang="zh-CN" altLang="en-US" sz="14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accent1"/>
                </a:solidFill>
                <a:latin typeface="+mn-ea"/>
                <a:sym typeface="+mn-ea"/>
              </a:rPr>
              <a:t>“三清三关”：</a:t>
            </a:r>
            <a:r>
              <a:rPr lang="zh-CN" altLang="en-US" sz="1200" dirty="0">
                <a:solidFill>
                  <a:schemeClr val="accent1"/>
                </a:solidFill>
                <a:latin typeface="+mn-ea"/>
                <a:sym typeface="+mn-ea"/>
              </a:rPr>
              <a:t>经常性清厨房，清通道，清阳台；出门前关电源，关火源，关气源</a:t>
            </a:r>
            <a:endParaRPr lang="zh-CN" altLang="en-US" sz="12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accent1"/>
                </a:solidFill>
                <a:latin typeface="+mn-ea"/>
                <a:sym typeface="+mn-ea"/>
              </a:rPr>
              <a:t>安全用电：</a:t>
            </a:r>
            <a:r>
              <a:rPr lang="zh-CN" altLang="en-US" sz="1200" dirty="0">
                <a:solidFill>
                  <a:schemeClr val="accent1"/>
                </a:solidFill>
                <a:latin typeface="+mn-ea"/>
                <a:sym typeface="+mn-ea"/>
              </a:rPr>
              <a:t>购买合格电器产品；不私拉乱接电气线路；不超负荷使用电器；电气线路、电器产品发生故障及时检修</a:t>
            </a:r>
            <a:endParaRPr lang="zh-CN" altLang="en-US" sz="12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accent1"/>
                </a:solidFill>
                <a:latin typeface="+mn-ea"/>
                <a:sym typeface="+mn-ea"/>
              </a:rPr>
              <a:t>安全祭祀：</a:t>
            </a:r>
            <a:r>
              <a:rPr lang="zh-CN" altLang="en-US" sz="1200" dirty="0">
                <a:solidFill>
                  <a:schemeClr val="accent1"/>
                </a:solidFill>
                <a:latin typeface="+mn-ea"/>
                <a:sym typeface="+mn-ea"/>
              </a:rPr>
              <a:t>长明灯、香炉、烛台等放在不燃材料上；烧纸钱放鞭炮等要置于铁桶内；推荐使用电子香烛；不随处倾倒柴火、灰烬等</a:t>
            </a:r>
            <a:endParaRPr lang="zh-CN" altLang="en-US" sz="1200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sp>
        <p:nvSpPr>
          <p:cNvPr id="7" name="任意形状 8"/>
          <p:cNvSpPr/>
          <p:nvPr>
            <p:custDataLst>
              <p:tags r:id="rId3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>
            <p:custDataLst>
              <p:tags r:id="rId4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581025" y="464820"/>
            <a:ext cx="10403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rPr>
              <a:t>居民家庭和农村家庭</a:t>
            </a:r>
            <a:endParaRPr lang="en-US" altLang="zh-CN"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80771" y="458851"/>
            <a:ext cx="25400" cy="443230"/>
          </a:xfrm>
          <a:prstGeom prst="rect">
            <a:avLst/>
          </a:prstGeom>
        </p:spPr>
      </p:pic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1206500" y="1500823"/>
            <a:ext cx="3935730" cy="647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</a:rPr>
              <a:t>居民家庭“三不要”</a:t>
            </a:r>
            <a:endParaRPr lang="zh-CN" altLang="en-US" sz="36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1940" y="2346325"/>
            <a:ext cx="5598160" cy="318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62280" y="2401570"/>
            <a:ext cx="5028565" cy="28568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8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1.烧水做饭时不要长时间离开。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（烧水做饭不离人；油锅起火扑救方法，不能用水扑救。）</a:t>
            </a:r>
            <a:endParaRPr lang="zh-CN" altLang="en-US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en-US" altLang="zh-CN" dirty="0">
                <a:solidFill>
                  <a:schemeClr val="accent1"/>
                </a:solidFill>
                <a:latin typeface="+mn-ea"/>
                <a:sym typeface="+mn-ea"/>
              </a:rPr>
              <a:t>2</a:t>
            </a: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. 不要带电动自行车及蓄电池进门入户。</a:t>
            </a:r>
            <a:endParaRPr lang="zh-CN" altLang="en-US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en-US" altLang="zh-CN" dirty="0">
                <a:solidFill>
                  <a:schemeClr val="accent1"/>
                </a:solidFill>
                <a:latin typeface="+mn-ea"/>
                <a:sym typeface="+mn-ea"/>
              </a:rPr>
              <a:t>3</a:t>
            </a: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. 不要在房间的窗户或阳台设置全封闭的金属栅栏、防盗窗。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（紧急情况下金属栅栏、防盗窗应能从内部快速开启。）</a:t>
            </a:r>
            <a:endParaRPr lang="zh-CN" altLang="en-US" b="1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  <p:sp>
        <p:nvSpPr>
          <p:cNvPr id="3" name="文本框 2" descr="7b0a20202020227461726765744d6f64756c65223a202270726f636573734f6e6c696e65466f6e7473220a7d0a"/>
          <p:cNvSpPr txBox="1"/>
          <p:nvPr/>
        </p:nvSpPr>
        <p:spPr>
          <a:xfrm>
            <a:off x="6527800" y="1488440"/>
            <a:ext cx="4697730" cy="672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</a:rPr>
              <a:t>农村家庭“三不要”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6362065" y="2346325"/>
            <a:ext cx="5243195" cy="318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657340" y="2403475"/>
            <a:ext cx="4744085" cy="2759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3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1.烧水做饭时不要长时间离开。</a:t>
            </a:r>
            <a:endParaRPr lang="zh-CN" altLang="en-US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23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2.不要在室内吸烟、卧床吸烟。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sym typeface="+mn-ea"/>
              </a:rPr>
              <a:t>（烟蒂、火柴梗彻底熄灭后再扔进垃圾桶。）</a:t>
            </a:r>
            <a:endParaRPr lang="zh-CN" altLang="en-US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>
              <a:lnSpc>
                <a:spcPct val="230000"/>
              </a:lnSpc>
            </a:pP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3.不要带电动自行车及蓄电池进门入户。</a:t>
            </a:r>
            <a:endParaRPr lang="zh-CN" altLang="en-US" dirty="0">
              <a:solidFill>
                <a:schemeClr val="accent1"/>
              </a:solidFill>
              <a:latin typeface="+mn-ea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sp>
        <p:nvSpPr>
          <p:cNvPr id="6" name="文本框 5" descr="7b0a20202020227461726765744d6f64756c65223a202270726f636573734f6e6c696e65466f6e7473220a7d0a"/>
          <p:cNvSpPr txBox="1"/>
          <p:nvPr/>
        </p:nvSpPr>
        <p:spPr>
          <a:xfrm>
            <a:off x="749935" y="2808605"/>
            <a:ext cx="8521065" cy="1999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sz="4000" b="1" dirty="0">
                <a:solidFill>
                  <a:schemeClr val="accent1"/>
                </a:solidFill>
                <a:latin typeface="+mn-ea"/>
                <a:sym typeface="+mn-ea"/>
              </a:rPr>
              <a:t>消防安全</a:t>
            </a:r>
            <a:r>
              <a:rPr sz="4000" b="1" dirty="0">
                <a:solidFill>
                  <a:schemeClr val="accent1"/>
                </a:solidFill>
                <a:latin typeface="+mn-ea"/>
                <a:sym typeface="+mn-ea"/>
              </a:rPr>
              <a:t>宣讲队宣传教育方法及要求</a:t>
            </a:r>
            <a:endParaRPr sz="40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40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               </a:t>
            </a:r>
            <a:endParaRPr lang="zh-CN" altLang="en-US" sz="2800" b="1" dirty="0" smtClean="0">
              <a:solidFill>
                <a:schemeClr val="accent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38759" y="3953720"/>
            <a:ext cx="2904599" cy="2904599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8939530" y="1888490"/>
            <a:ext cx="3780155" cy="2919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9900" b="1" dirty="0">
                <a:ln w="19050">
                  <a:noFill/>
                </a:ln>
                <a:solidFill>
                  <a:schemeClr val="bg2"/>
                </a:solidFill>
                <a:latin typeface="+mj-ea"/>
                <a:ea typeface="+mj-ea"/>
                <a:sym typeface="+mn-ea"/>
              </a:rPr>
              <a:t>03</a:t>
            </a:r>
            <a:endParaRPr lang="en-US" altLang="zh-CN" sz="19900" b="1" dirty="0">
              <a:ln w="19050">
                <a:noFill/>
              </a:ln>
              <a:solidFill>
                <a:schemeClr val="bg2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9790" y="2348865"/>
            <a:ext cx="1859915" cy="460375"/>
            <a:chOff x="8136" y="5038"/>
            <a:chExt cx="2929" cy="725"/>
          </a:xfrm>
        </p:grpSpPr>
        <p:sp>
          <p:nvSpPr>
            <p:cNvPr id="4" name="圆角矩形 3"/>
            <p:cNvSpPr/>
            <p:nvPr>
              <p:custDataLst>
                <p:tags r:id="rId12"/>
              </p:custDataLst>
            </p:nvPr>
          </p:nvSpPr>
          <p:spPr>
            <a:xfrm>
              <a:off x="8136" y="5069"/>
              <a:ext cx="2929" cy="663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10" name="文本框 9" descr="7b0a20202020227461726765744d6f64756c65223a202270726f636573734f6e6c696e65466f6e7473220a7d0a"/>
            <p:cNvSpPr txBox="1"/>
            <p:nvPr>
              <p:custDataLst>
                <p:tags r:id="rId13"/>
              </p:custDataLst>
            </p:nvPr>
          </p:nvSpPr>
          <p:spPr>
            <a:xfrm>
              <a:off x="8489" y="5038"/>
              <a:ext cx="222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n>
                    <a:noFill/>
                  </a:ln>
                  <a:solidFill>
                    <a:schemeClr val="bg2"/>
                  </a:solidFill>
                  <a:latin typeface="+mj-lt"/>
                  <a:ea typeface="苹方 中等" panose="020B0400000000000000" charset="-122"/>
                  <a:cs typeface="+mj-lt"/>
                </a:rPr>
                <a:t>第三部分</a:t>
              </a:r>
              <a:endParaRPr lang="zh-CN" altLang="en-US" sz="2400">
                <a:ln>
                  <a:noFill/>
                </a:ln>
                <a:solidFill>
                  <a:schemeClr val="bg2"/>
                </a:solidFill>
                <a:latin typeface="+mj-lt"/>
                <a:ea typeface="苹方 中等" panose="020B0400000000000000" charset="-122"/>
                <a:cs typeface="+mj-lt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320358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2465" y="448310"/>
            <a:ext cx="3683635" cy="5803265"/>
          </a:xfrm>
          <a:prstGeom prst="rect">
            <a:avLst/>
          </a:prstGeom>
        </p:spPr>
      </p:pic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5999480" y="686435"/>
            <a:ext cx="4605655" cy="5892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>
              <a:lnSpc>
                <a:spcPct val="170000"/>
              </a:lnSpc>
            </a:pP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136640" y="593725"/>
            <a:ext cx="499491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sym typeface="+mn-ea"/>
              </a:rPr>
              <a:t>全生命周期微信小程序</a:t>
            </a:r>
            <a:endParaRPr lang="zh-CN" altLang="en-US" sz="3200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4678680" y="1550670"/>
            <a:ext cx="7397750" cy="911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</a:rPr>
              <a:t>导入全省3200余万个电子二维码门牌全量地址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4794250" y="3884295"/>
            <a:ext cx="7397750" cy="911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2800" b="1" dirty="0">
                <a:solidFill>
                  <a:schemeClr val="accent1"/>
                </a:solidFill>
              </a:rPr>
              <a:t>全程指导</a:t>
            </a:r>
            <a:r>
              <a:rPr lang="en-US" altLang="zh-CN" sz="2800" b="1" dirty="0">
                <a:solidFill>
                  <a:schemeClr val="accent1"/>
                </a:solidFill>
              </a:rPr>
              <a:t>“一看一单一讲一查”工作</a:t>
            </a:r>
            <a:r>
              <a:rPr lang="zh-CN" altLang="en-US" sz="2800" b="1" dirty="0">
                <a:solidFill>
                  <a:schemeClr val="accent1"/>
                </a:solidFill>
              </a:rPr>
              <a:t>开展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3" name="文本框 2" descr="7b0a20202020227461726765744d6f64756c65223a202270726f636573734f6e6c696e65466f6e7473220a7d0a"/>
          <p:cNvSpPr txBox="1"/>
          <p:nvPr>
            <p:custDataLst>
              <p:tags r:id="rId9"/>
            </p:custDataLst>
          </p:nvPr>
        </p:nvSpPr>
        <p:spPr>
          <a:xfrm>
            <a:off x="4678680" y="4913630"/>
            <a:ext cx="7397750" cy="911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800" b="1" dirty="0">
                <a:solidFill>
                  <a:schemeClr val="accent1"/>
                </a:solidFill>
              </a:rPr>
              <a:t>自动生成消防宣讲记录</a:t>
            </a:r>
            <a:endParaRPr lang="zh-CN" sz="2800" b="1" dirty="0">
              <a:solidFill>
                <a:schemeClr val="accent1"/>
              </a:solidFill>
            </a:endParaRPr>
          </a:p>
        </p:txBody>
      </p:sp>
      <p:sp>
        <p:nvSpPr>
          <p:cNvPr id="6" name="文本框 5" descr="7b0a20202020227461726765744d6f64756c65223a202270726f636573734f6e6c696e65466f6e7473220a7d0a"/>
          <p:cNvSpPr txBox="1"/>
          <p:nvPr>
            <p:custDataLst>
              <p:tags r:id="rId10"/>
            </p:custDataLst>
          </p:nvPr>
        </p:nvSpPr>
        <p:spPr>
          <a:xfrm>
            <a:off x="4603115" y="2639060"/>
            <a:ext cx="7397750" cy="911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800" b="1" dirty="0">
                <a:solidFill>
                  <a:schemeClr val="accent1"/>
                </a:solidFill>
              </a:rPr>
              <a:t>电子打卡式宣讲</a:t>
            </a:r>
            <a:endParaRPr lang="zh-CN" sz="2800" b="1" dirty="0">
              <a:solidFill>
                <a:schemeClr val="accent1"/>
              </a:soli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sp>
        <p:nvSpPr>
          <p:cNvPr id="6" name="文本框 5" descr="7b0a20202020227461726765744d6f64756c65223a202270726f636573734f6e6c696e65466f6e7473220a7d0a"/>
          <p:cNvSpPr txBox="1"/>
          <p:nvPr>
            <p:custDataLst>
              <p:tags r:id="rId10"/>
            </p:custDataLst>
          </p:nvPr>
        </p:nvSpPr>
        <p:spPr>
          <a:xfrm>
            <a:off x="717550" y="2252345"/>
            <a:ext cx="10027285" cy="249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4800" b="1" dirty="0">
                <a:solidFill>
                  <a:schemeClr val="accent1"/>
                </a:solidFill>
                <a:latin typeface="+mn-ea"/>
                <a:sym typeface="+mn-ea"/>
              </a:rPr>
              <a:t>观看上门入户消防安全</a:t>
            </a:r>
            <a:endParaRPr lang="zh-CN" altLang="en-US" sz="48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4800" b="1" dirty="0">
                <a:solidFill>
                  <a:schemeClr val="accent1"/>
                </a:solidFill>
                <a:latin typeface="+mn-ea"/>
                <a:sym typeface="+mn-ea"/>
              </a:rPr>
              <a:t>宣传教育示范教学片</a:t>
            </a:r>
            <a:endParaRPr lang="en-US" altLang="zh-CN" sz="4800" b="1" dirty="0" smtClean="0">
              <a:solidFill>
                <a:schemeClr val="accent1"/>
              </a:solidFill>
              <a:latin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4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48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87299" y="3882600"/>
            <a:ext cx="2904599" cy="2904599"/>
          </a:xfrm>
          <a:prstGeom prst="rect">
            <a:avLst/>
          </a:prstGeom>
          <a:noFill/>
        </p:spPr>
      </p:pic>
    </p:spTree>
    <p:custDataLst>
      <p:tags r:id="rId14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635" y="320358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grpSp>
        <p:nvGrpSpPr>
          <p:cNvPr id="6" name="组合 5"/>
          <p:cNvGrpSpPr/>
          <p:nvPr/>
        </p:nvGrpSpPr>
        <p:grpSpPr>
          <a:xfrm>
            <a:off x="581025" y="447040"/>
            <a:ext cx="10403205" cy="583565"/>
            <a:chOff x="915" y="240"/>
            <a:chExt cx="16383" cy="919"/>
          </a:xfrm>
        </p:grpSpPr>
        <p:sp>
          <p:nvSpPr>
            <p:cNvPr id="10" name="文本框 9" descr="7b0a20202020227461726765744d6f64756c65223a202270726f636573734f6e6c696e65466f6e7473220a7d0a"/>
            <p:cNvSpPr txBox="1"/>
            <p:nvPr>
              <p:custDataLst>
                <p:tags r:id="rId2"/>
              </p:custDataLst>
            </p:nvPr>
          </p:nvSpPr>
          <p:spPr>
            <a:xfrm>
              <a:off x="915" y="240"/>
              <a:ext cx="163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chemeClr val="accent1">
                      <a:lumMod val="75000"/>
                    </a:schemeClr>
                  </a:solidFill>
                  <a:latin typeface="汉仪力量黑简" panose="00020600040101010101" charset="-122"/>
                  <a:ea typeface="汉仪力量黑简" panose="00020600040101010101" charset="-122"/>
                </a:rPr>
                <a:t>入户宣讲工作注意事项</a:t>
              </a:r>
              <a:endPara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  <p:pic>
          <p:nvPicPr>
            <p:cNvPr id="97013" name="image 70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915" y="351"/>
              <a:ext cx="40" cy="698"/>
            </a:xfrm>
            <a:prstGeom prst="rect">
              <a:avLst/>
            </a:prstGeom>
          </p:spPr>
        </p:pic>
      </p:grp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457204" y="1017988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6"/>
            </p:custDataLst>
          </p:nvPr>
        </p:nvSpPr>
        <p:spPr>
          <a:xfrm>
            <a:off x="2531110" y="2442210"/>
            <a:ext cx="2965450" cy="1973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宣导员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可从村（居）两委、网格员、物业服务人员、微站队员、志愿者队伍、热心公益退休人士等力量产生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6700520" y="2501900"/>
            <a:ext cx="2969895" cy="1974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sym typeface="+mn-ea"/>
              </a:rPr>
              <a:t>根据工作情况，</a:t>
            </a:r>
            <a:r>
              <a:rPr lang="en-US" altLang="zh-CN" sz="2400" b="1" dirty="0" smtClean="0">
                <a:solidFill>
                  <a:schemeClr val="bg1"/>
                </a:solidFill>
                <a:sym typeface="+mn-ea"/>
              </a:rPr>
              <a:t>2-3</a:t>
            </a:r>
            <a:r>
              <a:rPr lang="zh-CN" altLang="en-US" sz="2400" b="1" dirty="0" smtClean="0">
                <a:solidFill>
                  <a:schemeClr val="bg1"/>
                </a:solidFill>
                <a:sym typeface="+mn-ea"/>
              </a:rPr>
              <a:t>人随机灵活组成一支宣讲队伍</a:t>
            </a:r>
            <a:endParaRPr lang="en-US" altLang="zh-CN" sz="2400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727710" y="1711960"/>
            <a:ext cx="10902315" cy="4073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2800"/>
              <a:t>  </a:t>
            </a:r>
            <a:endParaRPr lang="en-US" altLang="zh-CN" sz="2800"/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384300" y="1924050"/>
            <a:ext cx="9423400" cy="3412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 一、流程上要规范。</a:t>
            </a:r>
            <a:endParaRPr lang="zh-CN" altLang="en-US" sz="32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just">
              <a:lnSpc>
                <a:spcPct val="170000"/>
              </a:lnSpc>
            </a:pPr>
            <a:r>
              <a:rPr lang="en-US" sz="2400">
                <a:solidFill>
                  <a:schemeClr val="tx1"/>
                </a:solidFill>
                <a:sym typeface="+mn-ea"/>
              </a:rPr>
              <a:t>        </a:t>
            </a:r>
            <a:r>
              <a:rPr sz="2400">
                <a:sym typeface="+mn-ea"/>
              </a:rPr>
              <a:t>要按照“一看一单一讲一查”流程开展宣讲工作，</a:t>
            </a:r>
            <a:r>
              <a:rPr sz="2400">
                <a:solidFill>
                  <a:srgbClr val="FF0000"/>
                </a:solidFill>
                <a:sym typeface="+mn-ea"/>
              </a:rPr>
              <a:t>特别是“一看”（观看火灾案例警示视频）工作</a:t>
            </a:r>
            <a:r>
              <a:rPr sz="2400">
                <a:sym typeface="+mn-ea"/>
              </a:rPr>
              <a:t>是引起宣讲对象重视的有效手段，不能省略跳过</a:t>
            </a:r>
            <a:r>
              <a:rPr lang="zh-CN" sz="2400">
                <a:sym typeface="+mn-ea"/>
              </a:rPr>
              <a:t>，</a:t>
            </a:r>
            <a:r>
              <a:rPr lang="zh-CN" sz="2400">
                <a:solidFill>
                  <a:srgbClr val="FF0000"/>
                </a:solidFill>
                <a:sym typeface="+mn-ea"/>
              </a:rPr>
              <a:t>杜绝混囵吞枣、敷衍了事的宣讲，</a:t>
            </a:r>
            <a:r>
              <a:rPr lang="zh-CN" sz="2400">
                <a:sym typeface="+mn-ea"/>
              </a:rPr>
              <a:t>导致宣讲效果大打折扣。</a:t>
            </a:r>
            <a:endParaRPr lang="zh-CN" sz="2400"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35" y="320358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grpSp>
        <p:nvGrpSpPr>
          <p:cNvPr id="6" name="组合 5"/>
          <p:cNvGrpSpPr/>
          <p:nvPr/>
        </p:nvGrpSpPr>
        <p:grpSpPr>
          <a:xfrm>
            <a:off x="581025" y="447040"/>
            <a:ext cx="10403205" cy="583565"/>
            <a:chOff x="915" y="240"/>
            <a:chExt cx="16383" cy="919"/>
          </a:xfrm>
        </p:grpSpPr>
        <p:sp>
          <p:nvSpPr>
            <p:cNvPr id="10" name="文本框 9" descr="7b0a20202020227461726765744d6f64756c65223a202270726f636573734f6e6c696e65466f6e7473220a7d0a"/>
            <p:cNvSpPr txBox="1"/>
            <p:nvPr>
              <p:custDataLst>
                <p:tags r:id="rId3"/>
              </p:custDataLst>
            </p:nvPr>
          </p:nvSpPr>
          <p:spPr>
            <a:xfrm>
              <a:off x="915" y="240"/>
              <a:ext cx="163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chemeClr val="accent1">
                      <a:lumMod val="75000"/>
                    </a:schemeClr>
                  </a:solidFill>
                  <a:latin typeface="汉仪力量黑简" panose="00020600040101010101" charset="-122"/>
                  <a:ea typeface="汉仪力量黑简" panose="00020600040101010101" charset="-122"/>
                </a:rPr>
                <a:t>宣讲工作注意事项</a:t>
              </a:r>
              <a:endPara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  <p:pic>
          <p:nvPicPr>
            <p:cNvPr id="97013" name="image 701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915" y="351"/>
              <a:ext cx="40" cy="698"/>
            </a:xfrm>
            <a:prstGeom prst="rect">
              <a:avLst/>
            </a:prstGeom>
          </p:spPr>
        </p:pic>
      </p:grp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457204" y="1017988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2531110" y="2442210"/>
            <a:ext cx="2965450" cy="1973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宣导员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可从村（居）两委、网格员、物业服务人员、微站队员、志愿者队伍、热心公益退休人士等力量产生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6700520" y="2501900"/>
            <a:ext cx="2969895" cy="1974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sym typeface="+mn-ea"/>
              </a:rPr>
              <a:t>根据工作情况，</a:t>
            </a:r>
            <a:r>
              <a:rPr lang="en-US" altLang="zh-CN" sz="2400" b="1" dirty="0" smtClean="0">
                <a:solidFill>
                  <a:schemeClr val="bg1"/>
                </a:solidFill>
                <a:sym typeface="+mn-ea"/>
              </a:rPr>
              <a:t>2-3</a:t>
            </a:r>
            <a:r>
              <a:rPr lang="zh-CN" altLang="en-US" sz="2400" b="1" dirty="0" smtClean="0">
                <a:solidFill>
                  <a:schemeClr val="bg1"/>
                </a:solidFill>
                <a:sym typeface="+mn-ea"/>
              </a:rPr>
              <a:t>人随机灵活组成一支宣讲队伍</a:t>
            </a:r>
            <a:endParaRPr lang="en-US" altLang="zh-CN" sz="2400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727710" y="1711960"/>
            <a:ext cx="10902315" cy="4073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2800"/>
              <a:t>  </a:t>
            </a:r>
            <a:endParaRPr lang="en-US" altLang="zh-CN" sz="2800"/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1384300" y="1924050"/>
            <a:ext cx="9423400" cy="3412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 二、方式上要灵活。</a:t>
            </a:r>
            <a:endParaRPr lang="zh-CN" altLang="en-US" sz="32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just">
              <a:lnSpc>
                <a:spcPct val="170000"/>
              </a:lnSpc>
            </a:pPr>
            <a:r>
              <a:rPr lang="en-US" sz="2400">
                <a:solidFill>
                  <a:schemeClr val="tx1"/>
                </a:solidFill>
                <a:sym typeface="+mn-ea"/>
              </a:rPr>
              <a:t>        </a:t>
            </a:r>
            <a:r>
              <a:rPr sz="2400">
                <a:solidFill>
                  <a:schemeClr val="tx1"/>
                </a:solidFill>
                <a:sym typeface="+mn-ea"/>
              </a:rPr>
              <a:t>要根据宣讲对象接受程度，灵活运用方言、拉家常、赠送宣传小礼品、提问等方式，减少宣讲对象的抵触心理。</a:t>
            </a:r>
            <a:r>
              <a:rPr sz="2400">
                <a:ln>
                  <a:noFill/>
                </a:ln>
                <a:solidFill>
                  <a:srgbClr val="FF0000"/>
                </a:solidFill>
                <a:sym typeface="+mn-ea"/>
              </a:rPr>
              <a:t>比如，遇到普通话不流畅的老年人，应用本地方言进行沟通讲解；比如可以在入户前先送上宣传小礼品，赢得宣讲对象好感。</a:t>
            </a:r>
            <a:endParaRPr sz="2400">
              <a:ln>
                <a:noFill/>
              </a:ln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35" y="320358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grpSp>
        <p:nvGrpSpPr>
          <p:cNvPr id="6" name="组合 5"/>
          <p:cNvGrpSpPr/>
          <p:nvPr/>
        </p:nvGrpSpPr>
        <p:grpSpPr>
          <a:xfrm>
            <a:off x="581025" y="447040"/>
            <a:ext cx="10403205" cy="583565"/>
            <a:chOff x="915" y="240"/>
            <a:chExt cx="16383" cy="919"/>
          </a:xfrm>
        </p:grpSpPr>
        <p:sp>
          <p:nvSpPr>
            <p:cNvPr id="10" name="文本框 9" descr="7b0a20202020227461726765744d6f64756c65223a202270726f636573734f6e6c696e65466f6e7473220a7d0a"/>
            <p:cNvSpPr txBox="1"/>
            <p:nvPr>
              <p:custDataLst>
                <p:tags r:id="rId3"/>
              </p:custDataLst>
            </p:nvPr>
          </p:nvSpPr>
          <p:spPr>
            <a:xfrm>
              <a:off x="915" y="240"/>
              <a:ext cx="163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chemeClr val="accent1">
                      <a:lumMod val="75000"/>
                    </a:schemeClr>
                  </a:solidFill>
                  <a:latin typeface="汉仪力量黑简" panose="00020600040101010101" charset="-122"/>
                  <a:ea typeface="汉仪力量黑简" panose="00020600040101010101" charset="-122"/>
                </a:rPr>
                <a:t>宣讲工作注意事项</a:t>
              </a:r>
              <a:endPara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  <p:pic>
          <p:nvPicPr>
            <p:cNvPr id="97013" name="image 701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915" y="351"/>
              <a:ext cx="40" cy="698"/>
            </a:xfrm>
            <a:prstGeom prst="rect">
              <a:avLst/>
            </a:prstGeom>
          </p:spPr>
        </p:pic>
      </p:grp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457204" y="1017988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2531110" y="2442210"/>
            <a:ext cx="2965450" cy="1973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宣导员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可从村（居）两委、网格员、物业服务人员、微站队员、志愿者队伍、热心公益退休人士等力量产生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6700520" y="2501900"/>
            <a:ext cx="2969895" cy="1974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sym typeface="+mn-ea"/>
              </a:rPr>
              <a:t>根据工作情况，</a:t>
            </a:r>
            <a:r>
              <a:rPr lang="en-US" altLang="zh-CN" sz="2400" b="1" dirty="0" smtClean="0">
                <a:solidFill>
                  <a:schemeClr val="bg1"/>
                </a:solidFill>
                <a:sym typeface="+mn-ea"/>
              </a:rPr>
              <a:t>2-3</a:t>
            </a:r>
            <a:r>
              <a:rPr lang="zh-CN" altLang="en-US" sz="2400" b="1" dirty="0" smtClean="0">
                <a:solidFill>
                  <a:schemeClr val="bg1"/>
                </a:solidFill>
                <a:sym typeface="+mn-ea"/>
              </a:rPr>
              <a:t>人随机灵活组成一支宣讲队伍</a:t>
            </a:r>
            <a:endParaRPr lang="en-US" altLang="zh-CN" sz="2400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727710" y="1711960"/>
            <a:ext cx="10902315" cy="40735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2800"/>
              <a:t>  </a:t>
            </a:r>
            <a:endParaRPr lang="en-US" altLang="zh-CN" sz="2800"/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1071245" y="1984375"/>
            <a:ext cx="10090785" cy="328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 三、语气上要合适。</a:t>
            </a:r>
            <a:endParaRPr lang="zh-CN" altLang="en-US" sz="32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sz="2400">
                <a:sym typeface="+mn-ea"/>
              </a:rPr>
              <a:t>        </a:t>
            </a:r>
            <a:r>
              <a:rPr sz="2400">
                <a:sym typeface="+mn-ea"/>
              </a:rPr>
              <a:t>1.宣教过程中整体要文明礼貌、不卑不亢、举止得体，语气可适当强硬，降低宣讲对象拒绝概率。</a:t>
            </a:r>
            <a:r>
              <a:rPr sz="2400">
                <a:solidFill>
                  <a:srgbClr val="FF0000"/>
                </a:solidFill>
                <a:sym typeface="+mn-ea"/>
              </a:rPr>
              <a:t>比如，在排查隐患时可以说“我们现在帮您看看有没有什么地方需要注意的，好吗？”征求性语气，而不是“不知道您方不方便带我们在家里看一下”这样请求性语气，容易被对方拒绝。</a:t>
            </a:r>
            <a:endParaRPr sz="2400"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5600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“全生命周期工作是什么”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704850" y="3155315"/>
            <a:ext cx="1101471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40000"/>
              </a:lnSpc>
              <a:buNone/>
            </a:pPr>
            <a:r>
              <a:rPr sz="2800" b="1" dirty="0">
                <a:solidFill>
                  <a:srgbClr val="128EFE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福建省“十四五”消防救援事业发展专项规划的一项重要工程</a:t>
            </a:r>
            <a:endParaRPr lang="zh-CN" altLang="en-US" sz="2800" b="1" dirty="0" smtClean="0">
              <a:solidFill>
                <a:srgbClr val="128EFE"/>
              </a:solidFill>
              <a:effectLst/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704850" y="4407535"/>
            <a:ext cx="1136650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40000"/>
              </a:lnSpc>
              <a:buNone/>
            </a:pPr>
            <a:r>
              <a:rPr sz="2800" b="1" dirty="0">
                <a:solidFill>
                  <a:srgbClr val="2656FF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我省着眼全民消防安全素质提升工程，创新性提出的一项工作举措   </a:t>
            </a:r>
            <a:r>
              <a:rPr lang="zh-CN" altLang="en-US" sz="28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</a:t>
            </a:r>
            <a:endParaRPr lang="zh-CN" altLang="en-US" sz="28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7"/>
            </p:custDataLst>
          </p:nvPr>
        </p:nvSpPr>
        <p:spPr>
          <a:xfrm>
            <a:off x="704850" y="1903095"/>
            <a:ext cx="1136650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40000"/>
              </a:lnSpc>
              <a:buNone/>
            </a:pPr>
            <a:r>
              <a:rPr sz="2800" b="1" dirty="0">
                <a:solidFill>
                  <a:srgbClr val="11BEFF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“全生命周期消防安全宣传教育培训工作”的简称</a:t>
            </a:r>
            <a:r>
              <a:rPr sz="2800" b="1" dirty="0">
                <a:solidFill>
                  <a:srgbClr val="11BEFF"/>
                </a:solidFill>
                <a:effectLst/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</a:t>
            </a:r>
            <a:r>
              <a:rPr lang="zh-CN" altLang="en-US" sz="28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 </a:t>
            </a:r>
            <a:endParaRPr lang="zh-CN" altLang="en-US" sz="28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35" y="320358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grpSp>
        <p:nvGrpSpPr>
          <p:cNvPr id="6" name="组合 5"/>
          <p:cNvGrpSpPr/>
          <p:nvPr/>
        </p:nvGrpSpPr>
        <p:grpSpPr>
          <a:xfrm>
            <a:off x="581025" y="447040"/>
            <a:ext cx="10403205" cy="583565"/>
            <a:chOff x="915" y="240"/>
            <a:chExt cx="16383" cy="919"/>
          </a:xfrm>
        </p:grpSpPr>
        <p:sp>
          <p:nvSpPr>
            <p:cNvPr id="10" name="文本框 9" descr="7b0a20202020227461726765744d6f64756c65223a202270726f636573734f6e6c696e65466f6e7473220a7d0a"/>
            <p:cNvSpPr txBox="1"/>
            <p:nvPr>
              <p:custDataLst>
                <p:tags r:id="rId3"/>
              </p:custDataLst>
            </p:nvPr>
          </p:nvSpPr>
          <p:spPr>
            <a:xfrm>
              <a:off x="915" y="240"/>
              <a:ext cx="163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chemeClr val="accent1">
                      <a:lumMod val="75000"/>
                    </a:schemeClr>
                  </a:solidFill>
                  <a:latin typeface="汉仪力量黑简" panose="00020600040101010101" charset="-122"/>
                  <a:ea typeface="汉仪力量黑简" panose="00020600040101010101" charset="-122"/>
                </a:rPr>
                <a:t>宣讲工作注意事项</a:t>
              </a:r>
              <a:endPara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  <p:pic>
          <p:nvPicPr>
            <p:cNvPr id="97013" name="image 701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915" y="351"/>
              <a:ext cx="40" cy="698"/>
            </a:xfrm>
            <a:prstGeom prst="rect">
              <a:avLst/>
            </a:prstGeom>
          </p:spPr>
        </p:pic>
      </p:grp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457204" y="1017988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2531110" y="2442210"/>
            <a:ext cx="2965450" cy="1973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宣导员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可从村（居）两委、网格员、物业服务人员、微站队员、志愿者队伍、热心公益退休人士等力量产生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6700520" y="2501900"/>
            <a:ext cx="2969895" cy="1974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sym typeface="+mn-ea"/>
              </a:rPr>
              <a:t>根据工作情况，</a:t>
            </a:r>
            <a:r>
              <a:rPr lang="en-US" altLang="zh-CN" sz="2400" b="1" dirty="0" smtClean="0">
                <a:solidFill>
                  <a:schemeClr val="bg1"/>
                </a:solidFill>
                <a:sym typeface="+mn-ea"/>
              </a:rPr>
              <a:t>2-3</a:t>
            </a:r>
            <a:r>
              <a:rPr lang="zh-CN" altLang="en-US" sz="2400" b="1" dirty="0" smtClean="0">
                <a:solidFill>
                  <a:schemeClr val="bg1"/>
                </a:solidFill>
                <a:sym typeface="+mn-ea"/>
              </a:rPr>
              <a:t>人随机灵活组成一支宣讲队伍</a:t>
            </a:r>
            <a:endParaRPr lang="en-US" altLang="zh-CN" sz="2400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727710" y="1378585"/>
            <a:ext cx="10902315" cy="48456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2800"/>
              <a:t>  </a:t>
            </a:r>
            <a:endParaRPr lang="en-US" altLang="zh-CN" sz="2800"/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1071245" y="1530985"/>
            <a:ext cx="10090785" cy="4578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 三、语气上要合适。</a:t>
            </a:r>
            <a:endParaRPr lang="zh-CN" altLang="en-US" sz="32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sz="2400">
                <a:sym typeface="+mn-ea"/>
              </a:rPr>
              <a:t>        </a:t>
            </a:r>
            <a:r>
              <a:rPr sz="2400">
                <a:solidFill>
                  <a:schemeClr val="tx1"/>
                </a:solidFill>
                <a:sym typeface="+mn-ea"/>
              </a:rPr>
              <a:t>2.在开展进村入户“一看一单一讲一查”工作时，不提倡单刀直入或生硬地表明上门开展消防安全宣讲的意图，</a:t>
            </a:r>
            <a:r>
              <a:rPr sz="2400">
                <a:solidFill>
                  <a:srgbClr val="FF0000"/>
                </a:solidFill>
                <a:sym typeface="+mn-ea"/>
              </a:rPr>
              <a:t>比如不讲是全生命周期工作，不讲要来搞消防安全宣讲的，可以说是根据省里统一部署，来“走访帮扶”</a:t>
            </a:r>
            <a:r>
              <a:rPr sz="2400">
                <a:solidFill>
                  <a:schemeClr val="tx1"/>
                </a:solidFill>
                <a:sym typeface="+mn-ea"/>
              </a:rPr>
              <a:t>，要结合平安“三率”、社区服务、物业服务、走访慰问等工作，用柔性的方法和语言与宣讲对象寒暄问好、谈家常事，并适时送上宣传小礼品，让宣讲对象更好地接受消防安全宣讲。</a:t>
            </a:r>
            <a:endParaRPr sz="2400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35" y="320358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grpSp>
        <p:nvGrpSpPr>
          <p:cNvPr id="6" name="组合 5"/>
          <p:cNvGrpSpPr/>
          <p:nvPr/>
        </p:nvGrpSpPr>
        <p:grpSpPr>
          <a:xfrm>
            <a:off x="581025" y="447040"/>
            <a:ext cx="10403205" cy="583565"/>
            <a:chOff x="915" y="240"/>
            <a:chExt cx="16383" cy="919"/>
          </a:xfrm>
        </p:grpSpPr>
        <p:sp>
          <p:nvSpPr>
            <p:cNvPr id="10" name="文本框 9" descr="7b0a20202020227461726765744d6f64756c65223a202270726f636573734f6e6c696e65466f6e7473220a7d0a"/>
            <p:cNvSpPr txBox="1"/>
            <p:nvPr>
              <p:custDataLst>
                <p:tags r:id="rId3"/>
              </p:custDataLst>
            </p:nvPr>
          </p:nvSpPr>
          <p:spPr>
            <a:xfrm>
              <a:off x="915" y="240"/>
              <a:ext cx="163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chemeClr val="accent1">
                      <a:lumMod val="75000"/>
                    </a:schemeClr>
                  </a:solidFill>
                  <a:latin typeface="汉仪力量黑简" panose="00020600040101010101" charset="-122"/>
                  <a:ea typeface="汉仪力量黑简" panose="00020600040101010101" charset="-122"/>
                </a:rPr>
                <a:t>宣讲工作注意事项</a:t>
              </a:r>
              <a:endPara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  <p:pic>
          <p:nvPicPr>
            <p:cNvPr id="97013" name="image 701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915" y="351"/>
              <a:ext cx="40" cy="698"/>
            </a:xfrm>
            <a:prstGeom prst="rect">
              <a:avLst/>
            </a:prstGeom>
          </p:spPr>
        </p:pic>
      </p:grp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457204" y="1017988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2531110" y="2442210"/>
            <a:ext cx="2965450" cy="1973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宣导员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可从村（居）两委、网格员、物业服务人员、微站队员、志愿者队伍、热心公益退休人士等力量产生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645160" y="1842770"/>
            <a:ext cx="10902315" cy="34258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2800"/>
              <a:t>  </a:t>
            </a:r>
            <a:endParaRPr lang="en-US" altLang="zh-CN" sz="2800"/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143000" y="2107883"/>
            <a:ext cx="9906000" cy="2642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 三、语气上要合适。</a:t>
            </a:r>
            <a:endParaRPr lang="zh-CN" altLang="en-US" sz="32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just">
              <a:lnSpc>
                <a:spcPct val="180000"/>
              </a:lnSpc>
            </a:pPr>
            <a:r>
              <a:rPr lang="en-US" sz="2400">
                <a:sym typeface="+mn-ea"/>
              </a:rPr>
              <a:t>        </a:t>
            </a:r>
            <a:r>
              <a:rPr sz="2400">
                <a:sym typeface="+mn-ea"/>
              </a:rPr>
              <a:t>3.宣讲消防安全知识过程中，要用通俗易懂的语言，切忌使用过多消防专业术语，</a:t>
            </a:r>
            <a:r>
              <a:rPr sz="2400">
                <a:solidFill>
                  <a:schemeClr val="tx1"/>
                </a:solidFill>
                <a:sym typeface="+mn-ea"/>
              </a:rPr>
              <a:t>比如“电气线路绝缘层破损”等</a:t>
            </a:r>
            <a:r>
              <a:rPr sz="2400">
                <a:sym typeface="+mn-ea"/>
              </a:rPr>
              <a:t>，谨防宣讲对象无法消化吸收宣讲内容。</a:t>
            </a:r>
            <a:endParaRPr sz="2400"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35" y="320358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grpSp>
        <p:nvGrpSpPr>
          <p:cNvPr id="6" name="组合 5"/>
          <p:cNvGrpSpPr/>
          <p:nvPr/>
        </p:nvGrpSpPr>
        <p:grpSpPr>
          <a:xfrm>
            <a:off x="581025" y="447040"/>
            <a:ext cx="10403205" cy="583565"/>
            <a:chOff x="915" y="240"/>
            <a:chExt cx="16383" cy="919"/>
          </a:xfrm>
        </p:grpSpPr>
        <p:sp>
          <p:nvSpPr>
            <p:cNvPr id="10" name="文本框 9" descr="7b0a20202020227461726765744d6f64756c65223a202270726f636573734f6e6c696e65466f6e7473220a7d0a"/>
            <p:cNvSpPr txBox="1"/>
            <p:nvPr>
              <p:custDataLst>
                <p:tags r:id="rId3"/>
              </p:custDataLst>
            </p:nvPr>
          </p:nvSpPr>
          <p:spPr>
            <a:xfrm>
              <a:off x="915" y="240"/>
              <a:ext cx="163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chemeClr val="accent1">
                      <a:lumMod val="75000"/>
                    </a:schemeClr>
                  </a:solidFill>
                  <a:latin typeface="汉仪力量黑简" panose="00020600040101010101" charset="-122"/>
                  <a:ea typeface="汉仪力量黑简" panose="00020600040101010101" charset="-122"/>
                </a:rPr>
                <a:t>宣讲工作注意事项</a:t>
              </a:r>
              <a:endParaRPr lang="zh-CN" altLang="en-US"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  <p:pic>
          <p:nvPicPr>
            <p:cNvPr id="97013" name="image 701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915" y="351"/>
              <a:ext cx="40" cy="698"/>
            </a:xfrm>
            <a:prstGeom prst="rect">
              <a:avLst/>
            </a:prstGeom>
          </p:spPr>
        </p:pic>
      </p:grp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457204" y="1017988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2531110" y="2442210"/>
            <a:ext cx="2965450" cy="1973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宣导员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可从村（居）两委、网格员、物业服务人员、微站队员、志愿者队伍、热心公益退休人士等力量产生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727710" y="1600200"/>
            <a:ext cx="10902315" cy="3781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2800"/>
              <a:t>  </a:t>
            </a:r>
            <a:endParaRPr lang="en-US" altLang="zh-CN" sz="2800"/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221105" y="1991360"/>
            <a:ext cx="9871075" cy="2760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n-ea"/>
                <a:sym typeface="+mn-ea"/>
              </a:rPr>
              <a:t>四、工作上要扎实。</a:t>
            </a:r>
            <a:endParaRPr lang="zh-CN" altLang="en-US" sz="3200" b="1" dirty="0">
              <a:solidFill>
                <a:schemeClr val="accent1"/>
              </a:solidFill>
              <a:latin typeface="+mn-ea"/>
              <a:sym typeface="+mn-ea"/>
            </a:endParaRPr>
          </a:p>
          <a:p>
            <a:pPr algn="just">
              <a:lnSpc>
                <a:spcPct val="180000"/>
              </a:lnSpc>
            </a:pPr>
            <a:r>
              <a:rPr lang="en-US" sz="2400">
                <a:sym typeface="+mn-ea"/>
              </a:rPr>
              <a:t>        </a:t>
            </a:r>
            <a:r>
              <a:rPr sz="2400">
                <a:sym typeface="+mn-ea"/>
              </a:rPr>
              <a:t>全生命周期工作目标为“全民全覆盖”，许多场所存在分租现象，要对分租场所逐门逐户开展宣讲，确保无一户遗漏。</a:t>
            </a:r>
            <a:endParaRPr sz="2400"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sp>
        <p:nvSpPr>
          <p:cNvPr id="6" name="文本框 5" descr="7b0a20202020227461726765744d6f64756c65223a202270726f636573734f6e6c696e65466f6e7473220a7d0a"/>
          <p:cNvSpPr txBox="1"/>
          <p:nvPr>
            <p:custDataLst>
              <p:tags r:id="rId10"/>
            </p:custDataLst>
          </p:nvPr>
        </p:nvSpPr>
        <p:spPr>
          <a:xfrm>
            <a:off x="717550" y="2252345"/>
            <a:ext cx="10027285" cy="249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4800" b="1" dirty="0">
                <a:solidFill>
                  <a:schemeClr val="accent1"/>
                </a:solidFill>
                <a:sym typeface="+mn-ea"/>
              </a:rPr>
              <a:t>一单、一讲、一查可有机进行结合</a:t>
            </a:r>
            <a:endParaRPr lang="en-US" altLang="zh-CN" sz="4800" b="1" dirty="0" smtClean="0">
              <a:solidFill>
                <a:schemeClr val="accent1"/>
              </a:solidFill>
              <a:latin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4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   </a:t>
            </a:r>
            <a:endParaRPr lang="zh-CN" altLang="en-US" sz="48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87299" y="3882600"/>
            <a:ext cx="2904599" cy="2904599"/>
          </a:xfrm>
          <a:prstGeom prst="rect">
            <a:avLst/>
          </a:prstGeom>
          <a:noFill/>
        </p:spPr>
      </p:pic>
    </p:spTree>
    <p:custDataLst>
      <p:tags r:id="rId14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2" name="image 1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75830" y="103505"/>
            <a:ext cx="5352415" cy="5352415"/>
          </a:xfrm>
          <a:prstGeom prst="rect">
            <a:avLst/>
          </a:prstGeom>
        </p:spPr>
      </p:pic>
      <p:pic>
        <p:nvPicPr>
          <p:cNvPr id="9103" name="image 10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2138680" y="2642870"/>
            <a:ext cx="6162040" cy="6162040"/>
          </a:xfrm>
          <a:prstGeom prst="rect">
            <a:avLst/>
          </a:prstGeom>
        </p:spPr>
      </p:pic>
      <p:pic>
        <p:nvPicPr>
          <p:cNvPr id="9101" name="image 10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-1798320" y="-2018665"/>
            <a:ext cx="3714750" cy="3714750"/>
          </a:xfrm>
          <a:prstGeom prst="rect">
            <a:avLst/>
          </a:prstGeom>
        </p:spPr>
      </p:pic>
      <p:pic>
        <p:nvPicPr>
          <p:cNvPr id="7" name="image 10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35" y="5561330"/>
            <a:ext cx="12192000" cy="1296670"/>
          </a:xfrm>
          <a:prstGeom prst="rect">
            <a:avLst/>
          </a:prstGeom>
        </p:spPr>
      </p:pic>
      <p:pic>
        <p:nvPicPr>
          <p:cNvPr id="9" name="图片 8" descr="福建消防LOGO-黑色无投影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8615" y="319405"/>
            <a:ext cx="5329555" cy="618490"/>
          </a:xfrm>
          <a:prstGeom prst="rect">
            <a:avLst/>
          </a:prstGeom>
        </p:spPr>
      </p:pic>
      <p:pic>
        <p:nvPicPr>
          <p:cNvPr id="1026" name="Picture 2" descr="D:\福吉png\0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87299" y="3882600"/>
            <a:ext cx="2904599" cy="2904599"/>
          </a:xfrm>
          <a:prstGeom prst="rect">
            <a:avLst/>
          </a:prstGeom>
          <a:noFill/>
        </p:spPr>
      </p:pic>
      <p:sp>
        <p:nvSpPr>
          <p:cNvPr id="2504" name="Object 2504"/>
          <p:cNvSpPr txBox="1"/>
          <p:nvPr>
            <p:custDataLst>
              <p:tags r:id="rId12"/>
            </p:custDataLst>
          </p:nvPr>
        </p:nvSpPr>
        <p:spPr>
          <a:xfrm>
            <a:off x="2743518" y="2261235"/>
            <a:ext cx="6704965" cy="19773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  <a:scene3d>
              <a:camera prst="orthographicFront"/>
              <a:lightRig rig="threePt" dir="t"/>
            </a:scene3d>
          </a:bodyPr>
          <a:p>
            <a:pPr algn="dist">
              <a:lnSpc>
                <a:spcPct val="110000"/>
              </a:lnSpc>
            </a:pPr>
            <a:r>
              <a:rPr lang="zh-CN" sz="11500" b="0" i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</a:rPr>
              <a:t>感谢聆听</a:t>
            </a:r>
            <a:endParaRPr lang="zh-CN" altLang="en-US" sz="11500" b="0" i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507" name="Object 2507"/>
          <p:cNvSpPr txBox="1"/>
          <p:nvPr>
            <p:custDataLst>
              <p:tags r:id="rId13"/>
            </p:custDataLst>
          </p:nvPr>
        </p:nvSpPr>
        <p:spPr>
          <a:xfrm>
            <a:off x="3150235" y="4606290"/>
            <a:ext cx="5891530" cy="3429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  <a:scene3d>
              <a:camera prst="orthographicFront"/>
              <a:lightRig rig="threePt" dir="t"/>
            </a:scene3d>
          </a:bodyPr>
          <a:p>
            <a:pPr algn="dist">
              <a:lnSpc>
                <a:spcPct val="106000"/>
              </a:lnSpc>
            </a:pP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</a:rPr>
              <a:t>不足之处请批评指正！</a:t>
            </a:r>
            <a:endParaRPr lang="zh-CN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1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5022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“全生命周期工作是什么”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90525" y="3206750"/>
            <a:ext cx="2162175" cy="11303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6577965" y="1574165"/>
            <a:ext cx="5288915" cy="10115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11" name="圆角矩形 10"/>
          <p:cNvSpPr/>
          <p:nvPr/>
        </p:nvSpPr>
        <p:spPr>
          <a:xfrm>
            <a:off x="3159760" y="3206750"/>
            <a:ext cx="2549525" cy="11303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17" name="圆角矩形 16"/>
          <p:cNvSpPr/>
          <p:nvPr/>
        </p:nvSpPr>
        <p:spPr>
          <a:xfrm>
            <a:off x="6577965" y="3203575"/>
            <a:ext cx="5288915" cy="10115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451485" y="3288665"/>
            <a:ext cx="2040255" cy="8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36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工作目标</a:t>
            </a:r>
            <a:r>
              <a: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 </a:t>
            </a:r>
            <a:endParaRPr lang="zh-CN" altLang="en-US" sz="36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2" name="文本框 11" descr="7b0a20202020227461726765744d6f64756c65223a202270726f636573734f6e6c696e65466f6e7473220a7d0a"/>
          <p:cNvSpPr txBox="1"/>
          <p:nvPr/>
        </p:nvSpPr>
        <p:spPr>
          <a:xfrm>
            <a:off x="3106420" y="3288665"/>
            <a:ext cx="2602865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36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全民全覆盖</a:t>
            </a:r>
            <a:r>
              <a: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 </a:t>
            </a:r>
            <a:endParaRPr lang="zh-CN" altLang="en-US" sz="36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3" name="文本框 12" descr="7b0a20202020227461726765744d6f64756c65223a202270726f636573734f6e6c696e65466f6e7473220a7d0a"/>
          <p:cNvSpPr txBox="1"/>
          <p:nvPr/>
        </p:nvSpPr>
        <p:spPr>
          <a:xfrm>
            <a:off x="6678930" y="1611630"/>
            <a:ext cx="5135245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“十四五”规划末期（2025年底）全民</a:t>
            </a:r>
            <a:endParaRPr lang="zh-CN" sz="2000" b="1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均接受1次</a:t>
            </a:r>
            <a:r>
              <a:rPr lang="zh-CN" sz="2000" b="1" dirty="0">
                <a:solidFill>
                  <a:srgbClr val="FF0000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“面对面”</a:t>
            </a: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消防宣传教育培训           </a:t>
            </a:r>
            <a:endParaRPr lang="zh-CN" sz="2000" b="1" dirty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4" name="文本框 13" descr="7b0a20202020227461726765744d6f64756c65223a202270726f636573734f6e6c696e65466f6e7473220a7d0a"/>
          <p:cNvSpPr txBox="1"/>
          <p:nvPr/>
        </p:nvSpPr>
        <p:spPr>
          <a:xfrm>
            <a:off x="6577965" y="3343910"/>
            <a:ext cx="5236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应宣尽宣、应教尽教、应训尽训      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5" name="左大括号 14"/>
          <p:cNvSpPr/>
          <p:nvPr/>
        </p:nvSpPr>
        <p:spPr>
          <a:xfrm>
            <a:off x="5853430" y="1972310"/>
            <a:ext cx="367030" cy="3547110"/>
          </a:xfrm>
          <a:prstGeom prst="leftBrace">
            <a:avLst>
              <a:gd name="adj1" fmla="val 34262"/>
              <a:gd name="adj2" fmla="val 49631"/>
            </a:avLst>
          </a:prstGeom>
          <a:ln w="3810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燕尾形 25"/>
          <p:cNvSpPr/>
          <p:nvPr/>
        </p:nvSpPr>
        <p:spPr>
          <a:xfrm>
            <a:off x="2663190" y="3575050"/>
            <a:ext cx="325120" cy="47752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6630670" y="4669790"/>
            <a:ext cx="5288915" cy="10115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8" name="文本框 7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6630670" y="4669790"/>
            <a:ext cx="5236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0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独居老人、留守儿童、残疾人等特殊人群和偏远的农村家庭是重点人群      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2" grpId="1"/>
      <p:bldP spid="5" grpId="1" animBg="1"/>
      <p:bldP spid="26" grpId="0" bldLvl="0" animBg="1"/>
      <p:bldP spid="11" grpId="0" bldLvl="0" animBg="1"/>
      <p:bldP spid="12" grpId="0"/>
      <p:bldP spid="15" grpId="0" bldLvl="0" animBg="1"/>
      <p:bldP spid="16" grpId="0" bldLvl="0" animBg="1"/>
      <p:bldP spid="13" grpId="0"/>
      <p:bldP spid="17" grpId="0" bldLvl="0" animBg="1"/>
      <p:bldP spid="14" grpId="0"/>
      <p:bldP spid="3" grpId="1" animBg="1"/>
      <p:bldP spid="26" grpId="1" animBg="1"/>
      <p:bldP spid="11" grpId="1" animBg="1"/>
      <p:bldP spid="12" grpId="1"/>
      <p:bldP spid="15" grpId="1" animBg="1"/>
      <p:bldP spid="16" grpId="1" animBg="1"/>
      <p:bldP spid="13" grpId="1"/>
      <p:bldP spid="17" grpId="1" animBg="1"/>
      <p:bldP spid="14" grpId="1"/>
      <p:bldP spid="7" grpId="0" bldLvl="0" animBg="1"/>
      <p:bldP spid="8" grpId="0"/>
      <p:bldP spid="7" grpId="1" animBg="1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5022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“全生命周期工作是什么”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>
            <a:off x="438785" y="2670175"/>
            <a:ext cx="2162175" cy="981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500380" y="2785110"/>
            <a:ext cx="2038985" cy="751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sz="36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工作思路</a:t>
            </a:r>
            <a:r>
              <a: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 </a:t>
            </a:r>
            <a:endParaRPr lang="zh-CN" altLang="en-US" sz="36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153410" y="1779905"/>
            <a:ext cx="3247390" cy="699135"/>
            <a:chOff x="4714" y="2803"/>
            <a:chExt cx="5114" cy="1101"/>
          </a:xfrm>
        </p:grpSpPr>
        <p:sp>
          <p:nvSpPr>
            <p:cNvPr id="12" name="圆角矩形 11"/>
            <p:cNvSpPr/>
            <p:nvPr>
              <p:custDataLst>
                <p:tags r:id="rId7"/>
              </p:custDataLst>
            </p:nvPr>
          </p:nvSpPr>
          <p:spPr>
            <a:xfrm>
              <a:off x="4714" y="2803"/>
              <a:ext cx="5114" cy="110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 descr="7b0a20202020227461726765744d6f64756c65223a202270726f636573734f6e6c696e65466f6e7473220a7d0a"/>
            <p:cNvSpPr txBox="1"/>
            <p:nvPr>
              <p:custDataLst>
                <p:tags r:id="rId8"/>
              </p:custDataLst>
            </p:nvPr>
          </p:nvSpPr>
          <p:spPr>
            <a:xfrm>
              <a:off x="4971" y="2819"/>
              <a:ext cx="4565" cy="9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sz="32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行业系统条线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 </a:t>
              </a:r>
              <a:endParaRPr lang="zh-CN" altLang="en-US" sz="32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527290" y="3974148"/>
            <a:ext cx="2861310" cy="600710"/>
            <a:chOff x="12058" y="6410"/>
            <a:chExt cx="4506" cy="946"/>
          </a:xfrm>
        </p:grpSpPr>
        <p:sp>
          <p:nvSpPr>
            <p:cNvPr id="14" name="圆角矩形 13"/>
            <p:cNvSpPr/>
            <p:nvPr>
              <p:custDataLst>
                <p:tags r:id="rId9"/>
              </p:custDataLst>
            </p:nvPr>
          </p:nvSpPr>
          <p:spPr>
            <a:xfrm>
              <a:off x="12118" y="6410"/>
              <a:ext cx="4386" cy="94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 descr="7b0a20202020227461726765744d6f64756c65223a202270726f636573734f6e6c696e65466f6e7473220a7d0a"/>
            <p:cNvSpPr txBox="1"/>
            <p:nvPr>
              <p:custDataLst>
                <p:tags r:id="rId10"/>
              </p:custDataLst>
            </p:nvPr>
          </p:nvSpPr>
          <p:spPr>
            <a:xfrm>
              <a:off x="12058" y="6572"/>
              <a:ext cx="4506" cy="6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</a:pPr>
              <a:r>
                <a:rPr lang="zh-CN" sz="24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居民家庭和小场所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</a:t>
              </a:r>
              <a:endPara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527290" y="1779905"/>
            <a:ext cx="1783080" cy="600710"/>
            <a:chOff x="12922" y="2803"/>
            <a:chExt cx="2808" cy="946"/>
          </a:xfrm>
        </p:grpSpPr>
        <p:sp>
          <p:nvSpPr>
            <p:cNvPr id="13" name="圆角矩形 12"/>
            <p:cNvSpPr/>
            <p:nvPr>
              <p:custDataLst>
                <p:tags r:id="rId11"/>
              </p:custDataLst>
            </p:nvPr>
          </p:nvSpPr>
          <p:spPr>
            <a:xfrm>
              <a:off x="12922" y="2803"/>
              <a:ext cx="2808" cy="94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 descr="7b0a20202020227461726765744d6f64756c65223a202270726f636573734f6e6c696e65466f6e7473220a7d0a"/>
            <p:cNvSpPr txBox="1"/>
            <p:nvPr>
              <p:custDataLst>
                <p:tags r:id="rId12"/>
              </p:custDataLst>
            </p:nvPr>
          </p:nvSpPr>
          <p:spPr>
            <a:xfrm>
              <a:off x="13065" y="2803"/>
              <a:ext cx="2521" cy="8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sz="24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社会单位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 </a:t>
              </a:r>
              <a:endPara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41980" y="3882073"/>
            <a:ext cx="3247390" cy="784860"/>
            <a:chOff x="4696" y="6107"/>
            <a:chExt cx="5114" cy="1236"/>
          </a:xfrm>
        </p:grpSpPr>
        <p:sp>
          <p:nvSpPr>
            <p:cNvPr id="20" name="圆角矩形 19"/>
            <p:cNvSpPr/>
            <p:nvPr>
              <p:custDataLst>
                <p:tags r:id="rId13"/>
              </p:custDataLst>
            </p:nvPr>
          </p:nvSpPr>
          <p:spPr>
            <a:xfrm>
              <a:off x="4696" y="6108"/>
              <a:ext cx="5114" cy="123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 descr="7b0a20202020227461726765744d6f64756c65223a202270726f636573734f6e6c696e65466f6e7473220a7d0a"/>
            <p:cNvSpPr txBox="1"/>
            <p:nvPr>
              <p:custDataLst>
                <p:tags r:id="rId14"/>
              </p:custDataLst>
            </p:nvPr>
          </p:nvSpPr>
          <p:spPr>
            <a:xfrm>
              <a:off x="4901" y="6107"/>
              <a:ext cx="4704" cy="12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30000"/>
                </a:lnSpc>
              </a:pPr>
              <a:r>
                <a:rPr lang="zh-CN" sz="32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末端属地管理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 </a:t>
              </a:r>
              <a:endParaRPr lang="zh-CN" altLang="en-US" sz="32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sp>
        <p:nvSpPr>
          <p:cNvPr id="22" name="左大括号 21"/>
          <p:cNvSpPr/>
          <p:nvPr>
            <p:custDataLst>
              <p:tags r:id="rId15"/>
            </p:custDataLst>
          </p:nvPr>
        </p:nvSpPr>
        <p:spPr>
          <a:xfrm>
            <a:off x="6883400" y="1882140"/>
            <a:ext cx="296545" cy="2686050"/>
          </a:xfrm>
          <a:prstGeom prst="leftBrace">
            <a:avLst>
              <a:gd name="adj1" fmla="val 34262"/>
              <a:gd name="adj2" fmla="val 49631"/>
            </a:avLst>
          </a:prstGeom>
          <a:ln w="3810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燕尾形 25"/>
          <p:cNvSpPr/>
          <p:nvPr>
            <p:custDataLst>
              <p:tags r:id="rId16"/>
            </p:custDataLst>
          </p:nvPr>
        </p:nvSpPr>
        <p:spPr>
          <a:xfrm>
            <a:off x="2745740" y="2951480"/>
            <a:ext cx="325120" cy="47752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7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5022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“全生命周期工作是什么”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00685" y="2937510"/>
            <a:ext cx="2324100" cy="981710"/>
            <a:chOff x="691" y="4205"/>
            <a:chExt cx="3660" cy="1546"/>
          </a:xfrm>
        </p:grpSpPr>
        <p:sp>
          <p:nvSpPr>
            <p:cNvPr id="2" name="圆角矩形 1"/>
            <p:cNvSpPr/>
            <p:nvPr>
              <p:custDataLst>
                <p:tags r:id="rId5"/>
              </p:custDataLst>
            </p:nvPr>
          </p:nvSpPr>
          <p:spPr>
            <a:xfrm>
              <a:off x="691" y="4205"/>
              <a:ext cx="3660" cy="154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 descr="7b0a20202020227461726765744d6f64756c65223a202270726f636573734f6e6c696e65466f6e7473220a7d0a"/>
            <p:cNvSpPr txBox="1"/>
            <p:nvPr>
              <p:custDataLst>
                <p:tags r:id="rId6"/>
              </p:custDataLst>
            </p:nvPr>
          </p:nvSpPr>
          <p:spPr>
            <a:xfrm>
              <a:off x="850" y="4387"/>
              <a:ext cx="3343" cy="11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sz="36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工作抓手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 </a:t>
              </a:r>
              <a:endPara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sp>
        <p:nvSpPr>
          <p:cNvPr id="12" name="圆角矩形 11"/>
          <p:cNvSpPr/>
          <p:nvPr>
            <p:custDataLst>
              <p:tags r:id="rId7"/>
            </p:custDataLst>
          </p:nvPr>
        </p:nvSpPr>
        <p:spPr>
          <a:xfrm>
            <a:off x="7960360" y="3079115"/>
            <a:ext cx="3772535" cy="600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8"/>
            </p:custDataLst>
          </p:nvPr>
        </p:nvSpPr>
        <p:spPr>
          <a:xfrm>
            <a:off x="7960995" y="1953895"/>
            <a:ext cx="3772535" cy="600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3229610" y="2818130"/>
            <a:ext cx="3573780" cy="1220470"/>
            <a:chOff x="5247" y="3920"/>
            <a:chExt cx="5628" cy="1922"/>
          </a:xfrm>
        </p:grpSpPr>
        <p:sp>
          <p:nvSpPr>
            <p:cNvPr id="14" name="圆角矩形 13"/>
            <p:cNvSpPr/>
            <p:nvPr>
              <p:custDataLst>
                <p:tags r:id="rId9"/>
              </p:custDataLst>
            </p:nvPr>
          </p:nvSpPr>
          <p:spPr>
            <a:xfrm>
              <a:off x="5247" y="3920"/>
              <a:ext cx="5628" cy="192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 descr="7b0a20202020227461726765744d6f64756c65223a202270726f636573734f6e6c696e65466f6e7473220a7d0a"/>
            <p:cNvSpPr txBox="1"/>
            <p:nvPr>
              <p:custDataLst>
                <p:tags r:id="rId10"/>
              </p:custDataLst>
            </p:nvPr>
          </p:nvSpPr>
          <p:spPr>
            <a:xfrm>
              <a:off x="5348" y="4041"/>
              <a:ext cx="5427" cy="16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sz="2800" b="1" dirty="0">
                  <a:ln>
                    <a:noFill/>
                  </a:ln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分门别类建立</a:t>
              </a:r>
              <a:endParaRPr lang="zh-CN" sz="2800" b="1" dirty="0">
                <a:ln>
                  <a:noFill/>
                </a:ln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sz="2800" b="1" dirty="0">
                  <a:ln>
                    <a:noFill/>
                  </a:ln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消防安全宣讲队伍</a:t>
              </a:r>
              <a:r>
                <a:rPr lang="zh-CN" altLang="en-US" sz="2800" b="1" dirty="0" smtClean="0">
                  <a:ln>
                    <a:noFill/>
                  </a:ln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 </a:t>
              </a:r>
              <a:endParaRPr lang="zh-CN" altLang="en-US" sz="2800" b="1" dirty="0" smtClean="0">
                <a:ln>
                  <a:noFill/>
                </a:ln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sp>
        <p:nvSpPr>
          <p:cNvPr id="18" name="圆角矩形 17"/>
          <p:cNvSpPr/>
          <p:nvPr>
            <p:custDataLst>
              <p:tags r:id="rId11"/>
            </p:custDataLst>
          </p:nvPr>
        </p:nvSpPr>
        <p:spPr>
          <a:xfrm>
            <a:off x="7960678" y="4204018"/>
            <a:ext cx="3772535" cy="600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 descr="7b0a20202020227461726765744d6f64756c65223a202270726f636573734f6e6c696e65466f6e7473220a7d0a"/>
          <p:cNvSpPr txBox="1"/>
          <p:nvPr>
            <p:custDataLst>
              <p:tags r:id="rId12"/>
            </p:custDataLst>
          </p:nvPr>
        </p:nvSpPr>
        <p:spPr>
          <a:xfrm>
            <a:off x="7960360" y="3256915"/>
            <a:ext cx="3901440" cy="343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社会单位消防安全宣讲队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0" name="文本框 19" descr="7b0a20202020227461726765744d6f64756c65223a202270726f636573734f6e6c696e65466f6e7473220a7d0a"/>
          <p:cNvSpPr txBox="1"/>
          <p:nvPr>
            <p:custDataLst>
              <p:tags r:id="rId13"/>
            </p:custDataLst>
          </p:nvPr>
        </p:nvSpPr>
        <p:spPr>
          <a:xfrm>
            <a:off x="7971790" y="4230370"/>
            <a:ext cx="3890010" cy="548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家庭</a:t>
            </a:r>
            <a:r>
              <a:rPr lang="en-US" alt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街区消防安全宣讲队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1" name="文本框 20" descr="7b0a20202020227461726765744d6f64756c65223a202270726f636573734f6e6c696e65466f6e7473220a7d0a"/>
          <p:cNvSpPr txBox="1"/>
          <p:nvPr>
            <p:custDataLst>
              <p:tags r:id="rId14"/>
            </p:custDataLst>
          </p:nvPr>
        </p:nvSpPr>
        <p:spPr>
          <a:xfrm>
            <a:off x="7960995" y="2040890"/>
            <a:ext cx="3701415" cy="426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消防部门消防安全宣讲队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2" name="左大括号 21"/>
          <p:cNvSpPr/>
          <p:nvPr>
            <p:custDataLst>
              <p:tags r:id="rId15"/>
            </p:custDataLst>
          </p:nvPr>
        </p:nvSpPr>
        <p:spPr>
          <a:xfrm>
            <a:off x="7285355" y="2092960"/>
            <a:ext cx="296545" cy="2686050"/>
          </a:xfrm>
          <a:prstGeom prst="leftBrace">
            <a:avLst>
              <a:gd name="adj1" fmla="val 34262"/>
              <a:gd name="adj2" fmla="val 49631"/>
            </a:avLst>
          </a:prstGeom>
          <a:ln w="3810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燕尾形 25"/>
          <p:cNvSpPr/>
          <p:nvPr>
            <p:custDataLst>
              <p:tags r:id="rId16"/>
            </p:custDataLst>
          </p:nvPr>
        </p:nvSpPr>
        <p:spPr>
          <a:xfrm>
            <a:off x="2796540" y="3189605"/>
            <a:ext cx="325120" cy="47752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7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5022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“全生命周期工作是什么”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3" name="圆角矩形 12"/>
          <p:cNvSpPr/>
          <p:nvPr>
            <p:custDataLst>
              <p:tags r:id="rId5"/>
            </p:custDataLst>
          </p:nvPr>
        </p:nvSpPr>
        <p:spPr>
          <a:xfrm>
            <a:off x="3342640" y="2795270"/>
            <a:ext cx="2347595" cy="11303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5" name="文本框 4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3469958" y="2950528"/>
            <a:ext cx="2092960" cy="819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sz="2800" b="1" dirty="0">
                <a:ln>
                  <a:noFill/>
                </a:ln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全生命周期</a:t>
            </a:r>
            <a:endParaRPr lang="zh-CN" sz="2800" b="1" dirty="0">
              <a:ln>
                <a:noFill/>
              </a:ln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algn="ctr">
              <a:lnSpc>
                <a:spcPct val="70000"/>
              </a:lnSpc>
            </a:pPr>
            <a:r>
              <a:rPr lang="zh-CN" sz="2800" b="1" dirty="0">
                <a:ln>
                  <a:noFill/>
                </a:ln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微信小程序     </a:t>
            </a:r>
            <a:r>
              <a:rPr lang="zh-CN" altLang="en-US" sz="4000" b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</a:t>
            </a:r>
            <a:endParaRPr lang="zh-CN" altLang="en-US" sz="4000" b="1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7"/>
            </p:custDataLst>
          </p:nvPr>
        </p:nvSpPr>
        <p:spPr>
          <a:xfrm>
            <a:off x="7044690" y="1350010"/>
            <a:ext cx="4354830" cy="12420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17" name="圆角矩形 16"/>
          <p:cNvSpPr/>
          <p:nvPr>
            <p:custDataLst>
              <p:tags r:id="rId8"/>
            </p:custDataLst>
          </p:nvPr>
        </p:nvSpPr>
        <p:spPr>
          <a:xfrm>
            <a:off x="7204393" y="3931285"/>
            <a:ext cx="4056380" cy="138049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14" name="左大括号 13"/>
          <p:cNvSpPr/>
          <p:nvPr>
            <p:custDataLst>
              <p:tags r:id="rId9"/>
            </p:custDataLst>
          </p:nvPr>
        </p:nvSpPr>
        <p:spPr>
          <a:xfrm>
            <a:off x="5901690" y="1349375"/>
            <a:ext cx="296545" cy="4028440"/>
          </a:xfrm>
          <a:prstGeom prst="leftBrace">
            <a:avLst>
              <a:gd name="adj1" fmla="val 34262"/>
              <a:gd name="adj2" fmla="val 49631"/>
            </a:avLst>
          </a:prstGeom>
          <a:ln w="38100" cap="rnd">
            <a:solidFill>
              <a:schemeClr val="accent1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 descr="7b0a20202020227461726765744d6f64756c65223a202270726f636573734f6e6c696e65466f6e7473220a7d0a"/>
          <p:cNvSpPr txBox="1"/>
          <p:nvPr>
            <p:custDataLst>
              <p:tags r:id="rId10"/>
            </p:custDataLst>
          </p:nvPr>
        </p:nvSpPr>
        <p:spPr>
          <a:xfrm>
            <a:off x="7186930" y="4138295"/>
            <a:ext cx="4091305" cy="452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家庭</a:t>
            </a:r>
            <a:r>
              <a:rPr lang="en-US" alt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街区消防安全宣讲队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63245" y="2787650"/>
            <a:ext cx="2324100" cy="1143635"/>
            <a:chOff x="691" y="4218"/>
            <a:chExt cx="3660" cy="1801"/>
          </a:xfrm>
        </p:grpSpPr>
        <p:sp>
          <p:nvSpPr>
            <p:cNvPr id="19" name="圆角矩形 18"/>
            <p:cNvSpPr/>
            <p:nvPr>
              <p:custDataLst>
                <p:tags r:id="rId11"/>
              </p:custDataLst>
            </p:nvPr>
          </p:nvSpPr>
          <p:spPr>
            <a:xfrm>
              <a:off x="691" y="4218"/>
              <a:ext cx="3660" cy="180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 descr="7b0a20202020227461726765744d6f64756c65223a202270726f636573734f6e6c696e65466f6e7473220a7d0a"/>
            <p:cNvSpPr txBox="1"/>
            <p:nvPr>
              <p:custDataLst>
                <p:tags r:id="rId12"/>
              </p:custDataLst>
            </p:nvPr>
          </p:nvSpPr>
          <p:spPr>
            <a:xfrm>
              <a:off x="866" y="4553"/>
              <a:ext cx="3343" cy="11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10000"/>
                </a:lnSpc>
              </a:pPr>
              <a:r>
                <a:rPr lang="zh-CN" sz="3600" b="1" dirty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工作方法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苹方 特粗" panose="020B0800000000000000" charset="-122"/>
                  <a:ea typeface="苹方 特粗" panose="020B0800000000000000" charset="-122"/>
                  <a:cs typeface="苹方 特粗" panose="020B0800000000000000" charset="-122"/>
                </a:rPr>
                <a:t>           </a:t>
              </a:r>
              <a:endParaRPr lang="zh-CN" altLang="en-US" sz="36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endParaRPr>
            </a:p>
          </p:txBody>
        </p:sp>
      </p:grpSp>
      <p:sp>
        <p:nvSpPr>
          <p:cNvPr id="21" name="文本框 20" descr="7b0a20202020227461726765744d6f64756c65223a202270726f636573734f6e6c696e65466f6e7473220a7d0a"/>
          <p:cNvSpPr txBox="1"/>
          <p:nvPr>
            <p:custDataLst>
              <p:tags r:id="rId13"/>
            </p:custDataLst>
          </p:nvPr>
        </p:nvSpPr>
        <p:spPr>
          <a:xfrm>
            <a:off x="7319010" y="1397635"/>
            <a:ext cx="3801745" cy="551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40000"/>
              </a:lnSpc>
            </a:pPr>
            <a:r>
              <a:rPr 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社会单位消防安全宣讲队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2" name="文本框 21" descr="7b0a20202020227461726765744d6f64756c65223a202270726f636573734f6e6c696e65466f6e7473220a7d0a"/>
          <p:cNvSpPr txBox="1"/>
          <p:nvPr>
            <p:custDataLst>
              <p:tags r:id="rId14"/>
            </p:custDataLst>
          </p:nvPr>
        </p:nvSpPr>
        <p:spPr>
          <a:xfrm>
            <a:off x="8199120" y="2068830"/>
            <a:ext cx="2041525" cy="477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“一教一练”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3" name="文本框 22" descr="7b0a20202020227461726765744d6f64756c65223a202270726f636573734f6e6c696e65466f6e7473220a7d0a"/>
          <p:cNvSpPr txBox="1"/>
          <p:nvPr>
            <p:custDataLst>
              <p:tags r:id="rId15"/>
            </p:custDataLst>
          </p:nvPr>
        </p:nvSpPr>
        <p:spPr>
          <a:xfrm>
            <a:off x="7640638" y="4709160"/>
            <a:ext cx="3183890" cy="440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“一看一单一讲一查”</a:t>
            </a:r>
            <a:r>
              <a:rPr lang="zh-CN" altLang="en-US" sz="2400" b="1" dirty="0" smtClean="0">
                <a:solidFill>
                  <a:schemeClr val="bg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     </a:t>
            </a:r>
            <a:endParaRPr lang="zh-CN" altLang="en-US" sz="2400" b="1" dirty="0" smtClean="0">
              <a:solidFill>
                <a:schemeClr val="bg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27" name="燕尾形 26"/>
          <p:cNvSpPr/>
          <p:nvPr>
            <p:custDataLst>
              <p:tags r:id="rId16"/>
            </p:custDataLst>
          </p:nvPr>
        </p:nvSpPr>
        <p:spPr>
          <a:xfrm>
            <a:off x="2937510" y="3121660"/>
            <a:ext cx="325120" cy="47752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7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388620"/>
            <a:ext cx="12192000" cy="62172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形状 8"/>
          <p:cNvSpPr/>
          <p:nvPr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728345" y="584200"/>
            <a:ext cx="6777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accent1">
                    <a:lumMod val="75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“为什么要开展全生命周期工作？”</a:t>
            </a:r>
            <a:endParaRPr sz="3200">
              <a:solidFill>
                <a:schemeClr val="accent1">
                  <a:lumMod val="75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97013" name="image 70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0771" y="673481"/>
            <a:ext cx="25400" cy="44323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157605" y="2927350"/>
            <a:ext cx="9876790" cy="16579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>
            <p:custDataLst>
              <p:tags r:id="rId6"/>
            </p:custDataLst>
          </p:nvPr>
        </p:nvSpPr>
        <p:spPr>
          <a:xfrm>
            <a:off x="1236345" y="2963545"/>
            <a:ext cx="9530080" cy="1513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40000"/>
              </a:lnSpc>
              <a:buNone/>
            </a:pPr>
            <a:r>
              <a:rPr lang="zh-CN" sz="2800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全生命周期工作是贯彻落实消防相关法律法规的具体举措，是个人工作职责落实的具体方法。</a:t>
            </a:r>
            <a:r>
              <a:rPr lang="zh-CN" altLang="en-US" sz="2800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</a:t>
            </a:r>
            <a:r>
              <a:rPr lang="zh-CN" altLang="en-US" sz="3600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</a:t>
            </a:r>
            <a:r>
              <a:rPr lang="zh-CN" altLang="en-US" sz="3600" i="1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</a:t>
            </a:r>
            <a:r>
              <a:rPr lang="zh-CN" altLang="en-US" sz="3600" dirty="0" smtClean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    </a:t>
            </a:r>
            <a:endParaRPr lang="zh-CN" altLang="en-US" sz="3600" dirty="0" smtClean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1236345" y="2159635"/>
            <a:ext cx="17576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400" b="1" dirty="0">
                <a:solidFill>
                  <a:schemeClr val="accent1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  <a:sym typeface="+mn-ea"/>
              </a:rPr>
              <a:t>第一</a:t>
            </a:r>
            <a:endParaRPr lang="zh-CN" altLang="en-US" sz="4400" b="1" dirty="0">
              <a:solidFill>
                <a:schemeClr val="accent1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7"/>
  <p:tag name="KSO_WM_UNIT_LAYERLEVEL" val="1"/>
  <p:tag name="KSO_WM_TAG_VERSION" val="1.0"/>
  <p:tag name="KSO_WM_BEAUTIFY_FLAG" val="#wm#"/>
  <p:tag name="KSO_WM_UNIT_TYPE" val="y"/>
  <p:tag name="KSO_WM_UNIT_INDEX" val="7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0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6915"/>
  <p:tag name="KSO_WM_TEMPLATE_MASTER_THUMB_INDEX" val="12"/>
  <p:tag name="KSO_WM_TEMPLATE_THUMBS_INDEX" val="1、4、7、8、10、11、12、13、15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3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35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  <p:tag name="KSO_WM_UNIT_PLACING_PICTURE_USER_VIEWPORT" val="{&quot;height&quot;:2042,&quot;width&quot;:19200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41.xml><?xml version="1.0" encoding="utf-8"?>
<p:tagLst xmlns:p="http://schemas.openxmlformats.org/presentationml/2006/main">
  <p:tag name="KSO_WM_TEMPLATE_CATEGORY" val="diagram"/>
  <p:tag name="KSO_WM_TEMPLATE_INDEX" val="20188285"/>
  <p:tag name="KSO_WM_UNIT_TYPE" val="b"/>
  <p:tag name="KSO_WM_UNIT_INDEX" val="1"/>
  <p:tag name="KSO_WM_UNIT_ID" val="diagram20188285_2*b*1"/>
  <p:tag name="KSO_WM_UNIT_LAYERLEVEL" val="1"/>
  <p:tag name="KSO_WM_UNIT_VALUE" val="5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CONTENTS"/>
</p:tagLst>
</file>

<file path=ppt/tags/tag142.xml><?xml version="1.0" encoding="utf-8"?>
<p:tagLst xmlns:p="http://schemas.openxmlformats.org/presentationml/2006/main">
  <p:tag name="KSO_WM_UNIT_ISCONTENTSTITLE" val="1"/>
  <p:tag name="KSO_WM_TEMPLATE_CATEGORY" val="diagram"/>
  <p:tag name="KSO_WM_TEMPLATE_INDEX" val="20188285"/>
  <p:tag name="KSO_WM_UNIT_TYPE" val="h_a"/>
  <p:tag name="KSO_WM_UNIT_INDEX" val="1_1"/>
  <p:tag name="KSO_WM_UNIT_ID" val="diagram20188285_2*h_a*1_1"/>
  <p:tag name="KSO_WM_UNIT_LAYERLEVEL" val="1_1"/>
  <p:tag name="KSO_WM_UNIT_VALUE" val="2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目录"/>
</p:tagLst>
</file>

<file path=ppt/tags/tag143.xml><?xml version="1.0" encoding="utf-8"?>
<p:tagLst xmlns:p="http://schemas.openxmlformats.org/presentationml/2006/main">
  <p:tag name="KSO_WM_TEMPLATE_CATEGORY" val="diagram"/>
  <p:tag name="KSO_WM_TEMPLATE_INDEX" val="20188285"/>
  <p:tag name="KSO_WM_UNIT_TYPE" val="h_i"/>
  <p:tag name="KSO_WM_UNIT_INDEX" val="1_1"/>
  <p:tag name="KSO_WM_UNIT_ID" val="diagram20188285_2*h_i*1_1"/>
  <p:tag name="KSO_WM_UNIT_LAYERLEVEL" val="1_1"/>
  <p:tag name="KSO_WM_BEAUTIFY_FLAG" val="#wm#"/>
  <p:tag name="KSO_WM_TAG_VERSION" val="1.0"/>
</p:tagLst>
</file>

<file path=ppt/tags/tag144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1_2"/>
  <p:tag name="KSO_WM_UNIT_ID" val="diagram20188285_2*l_h_i*1_1_2"/>
  <p:tag name="KSO_WM_UNIT_LAYERLEVEL" val="1_1_1"/>
  <p:tag name="KSO_WM_BEAUTIFY_FLAG" val="#wm#"/>
  <p:tag name="KSO_WM_DIAGRAM_GROUP_CODE" val="l1-_x0001_"/>
  <p:tag name="KSO_WM_UNIT_LINE_FORE_SCHEMECOLOR_INDEX" val="5"/>
  <p:tag name="KSO_WM_UNIT_LINE_FILL_TYPE" val="2"/>
</p:tagLst>
</file>

<file path=ppt/tags/tag145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1_1"/>
  <p:tag name="KSO_WM_UNIT_ID" val="diagram20188285_2*l_h_i*1_1_1"/>
  <p:tag name="KSO_WM_UNIT_LAYERLEVEL" val="1_1_1"/>
  <p:tag name="KSO_WM_BEAUTIFY_FLAG" val="#wm#"/>
  <p:tag name="KSO_WM_DIAGRAM_GROUP_CODE" val="l1-_x0001_"/>
  <p:tag name="KSO_WM_UNIT_PRESET_TEXT" val="01"/>
  <p:tag name="KSO_WM_UNIT_TEXT_FILL_FORE_SCHEMECOLOR_INDEX" val="5"/>
  <p:tag name="KSO_WM_UNIT_TEXT_FILL_TYPE" val="1"/>
</p:tagLst>
</file>

<file path=ppt/tags/tag146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a"/>
  <p:tag name="KSO_WM_UNIT_INDEX" val="1_1_1"/>
  <p:tag name="KSO_WM_UNIT_ID" val="diagram20188285_2*l_h_a*1_1_1"/>
  <p:tag name="KSO_WM_UNIT_LAYERLEVEL" val="1_1_1"/>
  <p:tag name="KSO_WM_UNIT_VALUE" val="7"/>
  <p:tag name="KSO_WM_UNIT_HIGHLIGHT" val="0"/>
  <p:tag name="KSO_WM_UNIT_COMPATIBLE" val="0"/>
  <p:tag name="KSO_WM_UNIT_CLEAR" val="0"/>
  <p:tag name="KSO_WM_BEAUTIFY_FLAG" val="#wm#"/>
  <p:tag name="KSO_WM_DIAGRAM_GROUP_CODE" val="l1-_x0001_"/>
  <p:tag name="KSO_WM_UNIT_PRESET_TEXT" val="标题文本预设"/>
  <p:tag name="KSO_WM_UNIT_TEXT_FILL_FORE_SCHEMECOLOR_INDEX" val="5"/>
  <p:tag name="KSO_WM_UNIT_TEXT_FILL_TYPE" val="1"/>
</p:tagLst>
</file>

<file path=ppt/tags/tag147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2_1"/>
  <p:tag name="KSO_WM_UNIT_ID" val="diagram20188285_2*l_h_i*1_2_1"/>
  <p:tag name="KSO_WM_UNIT_LAYERLEVEL" val="1_1_1"/>
  <p:tag name="KSO_WM_BEAUTIFY_FLAG" val="#wm#"/>
  <p:tag name="KSO_WM_DIAGRAM_GROUP_CODE" val="l1-_x0001_"/>
  <p:tag name="KSO_WM_UNIT_PRESET_TEXT" val="02"/>
  <p:tag name="KSO_WM_UNIT_TEXT_FILL_FORE_SCHEMECOLOR_INDEX" val="6"/>
  <p:tag name="KSO_WM_UNIT_TEXT_FILL_TYPE" val="1"/>
</p:tagLst>
</file>

<file path=ppt/tags/tag148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2_2"/>
  <p:tag name="KSO_WM_UNIT_ID" val="diagram20188285_2*l_h_i*1_2_2"/>
  <p:tag name="KSO_WM_UNIT_LAYERLEVEL" val="1_1_1"/>
  <p:tag name="KSO_WM_BEAUTIFY_FLAG" val="#wm#"/>
  <p:tag name="KSO_WM_DIAGRAM_GROUP_CODE" val="l1-_x0001_"/>
  <p:tag name="KSO_WM_UNIT_LINE_FORE_SCHEMECOLOR_INDEX" val="6"/>
  <p:tag name="KSO_WM_UNIT_LINE_FILL_TYPE" val="2"/>
</p:tagLst>
</file>

<file path=ppt/tags/tag149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a"/>
  <p:tag name="KSO_WM_UNIT_INDEX" val="1_2_1"/>
  <p:tag name="KSO_WM_UNIT_ID" val="diagram20188285_2*l_h_a*1_2_1"/>
  <p:tag name="KSO_WM_UNIT_LAYERLEVEL" val="1_1_1"/>
  <p:tag name="KSO_WM_UNIT_VALUE" val="7"/>
  <p:tag name="KSO_WM_UNIT_HIGHLIGHT" val="0"/>
  <p:tag name="KSO_WM_UNIT_COMPATIBLE" val="0"/>
  <p:tag name="KSO_WM_UNIT_CLEAR" val="0"/>
  <p:tag name="KSO_WM_BEAUTIFY_FLAG" val="#wm#"/>
  <p:tag name="KSO_WM_DIAGRAM_GROUP_CODE" val="l1-_x0001_"/>
  <p:tag name="KSO_WM_UNIT_PRESET_TEXT" val="标题文本预设"/>
  <p:tag name="KSO_WM_UNIT_TEXT_FILL_FORE_SCHEMECOLOR_INDEX" val="6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3_1"/>
  <p:tag name="KSO_WM_UNIT_ID" val="diagram20188285_2*l_h_i*1_3_1"/>
  <p:tag name="KSO_WM_UNIT_LAYERLEVEL" val="1_1_1"/>
  <p:tag name="KSO_WM_BEAUTIFY_FLAG" val="#wm#"/>
  <p:tag name="KSO_WM_DIAGRAM_GROUP_CODE" val="l1-_x0001_"/>
  <p:tag name="KSO_WM_UNIT_PRESET_TEXT" val="03"/>
  <p:tag name="KSO_WM_UNIT_TEXT_FILL_FORE_SCHEMECOLOR_INDEX" val="7"/>
  <p:tag name="KSO_WM_UNIT_TEXT_FILL_TYPE" val="1"/>
</p:tagLst>
</file>

<file path=ppt/tags/tag151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i"/>
  <p:tag name="KSO_WM_UNIT_INDEX" val="1_3_2"/>
  <p:tag name="KSO_WM_UNIT_ID" val="diagram20188285_2*l_h_i*1_3_2"/>
  <p:tag name="KSO_WM_UNIT_LAYERLEVEL" val="1_1_1"/>
  <p:tag name="KSO_WM_BEAUTIFY_FLAG" val="#wm#"/>
  <p:tag name="KSO_WM_DIAGRAM_GROUP_CODE" val="l1-_x0001_"/>
  <p:tag name="KSO_WM_UNIT_LINE_FORE_SCHEMECOLOR_INDEX" val="7"/>
  <p:tag name="KSO_WM_UNIT_LINE_FILL_TYPE" val="2"/>
</p:tagLst>
</file>

<file path=ppt/tags/tag152.xml><?xml version="1.0" encoding="utf-8"?>
<p:tagLst xmlns:p="http://schemas.openxmlformats.org/presentationml/2006/main">
  <p:tag name="KSO_WM_TEMPLATE_CATEGORY" val="diagram"/>
  <p:tag name="KSO_WM_TEMPLATE_INDEX" val="20188285"/>
  <p:tag name="KSO_WM_TAG_VERSION" val="1.0"/>
  <p:tag name="KSO_WM_UNIT_TYPE" val="l_h_a"/>
  <p:tag name="KSO_WM_UNIT_INDEX" val="1_3_1"/>
  <p:tag name="KSO_WM_UNIT_ID" val="diagram20188285_2*l_h_a*1_3_1"/>
  <p:tag name="KSO_WM_UNIT_LAYERLEVEL" val="1_1_1"/>
  <p:tag name="KSO_WM_UNIT_VALUE" val="7"/>
  <p:tag name="KSO_WM_UNIT_HIGHLIGHT" val="0"/>
  <p:tag name="KSO_WM_UNIT_COMPATIBLE" val="0"/>
  <p:tag name="KSO_WM_UNIT_CLEAR" val="0"/>
  <p:tag name="KSO_WM_BEAUTIFY_FLAG" val="#wm#"/>
  <p:tag name="KSO_WM_DIAGRAM_GROUP_CODE" val="l1-_x0001_"/>
  <p:tag name="KSO_WM_UNIT_PRESET_TEXT" val="标题文本预设"/>
  <p:tag name="KSO_WM_UNIT_TEXT_FILL_FORE_SCHEMECOLOR_INDEX" val="7"/>
  <p:tag name="KSO_WM_UNIT_TEXT_FILL_TYPE" val="1"/>
</p:tagLst>
</file>

<file path=ppt/tags/tag153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2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PLACING_PICTURE_USER_VIEWPORT" val="{&quot;height&quot;:10056,&quot;width&quot;:17952}"/>
  <p:tag name="KSO_WM_UNIT_MEDIACOVER_TEXT" val=""/>
</p:tagLst>
</file>

<file path=ppt/tags/tag33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3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3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3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39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2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3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4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5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52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6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7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7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7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7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8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8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8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8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9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9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39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0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0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0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0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18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2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25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426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2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4-17T16:09:33&quot;,&quot;maxSize&quot;:{&quot;size1&quot;:20},&quot;minSize&quot;:{&quot;size1&quot;:11.2},&quot;normalSize&quot;:{&quot;size1&quot;:11.2},&quot;subLayout&quot;:[{&quot;id&quot;:&quot;2023-04-17T16:09:33&quot;,&quot;margin&quot;:{&quot;bottom&quot;:0.025999998673796654,&quot;left&quot;:1.2699999809265137,&quot;right&quot;:1.2699999809265137,&quot;top&quot;:0.4230000376701355},&quot;type&quot;:0},{&quot;id&quot;:&quot;2023-04-17T16:09:3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4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4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44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45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5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55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456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6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6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46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65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69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7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47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7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7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7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79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48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8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83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87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8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8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9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92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96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9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49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9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UNIT_TYPE" val="y"/>
  <p:tag name="KSO_WM_UNIT_INDEX" val="4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0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0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50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0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1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14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  <p:tag name="KSO_WM_UNIT_PLACING_PICTURE_USER_VIEWPORT" val="{&quot;height&quot;:9704,&quot;width&quot;:9704}"/>
</p:tagLst>
</file>

<file path=ppt/tags/tag517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523.xml><?xml version="1.0" encoding="utf-8"?>
<p:tagLst xmlns:p="http://schemas.openxmlformats.org/presentationml/2006/main">
  <p:tag name="KSO_WPP_MARK_KEY" val="ab6f8065-7df9-495f-85d0-808ba09df5ea"/>
  <p:tag name="COMMONDATA" val="eyJoZGlkIjoiMzAzN2I4ZTA3MTFiZjJjMWQ3MDQxNWExOGE4ZTRhNDMifQ==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5"/>
  <p:tag name="KSO_WM_UNIT_LAYERLEVEL" val="1"/>
  <p:tag name="KSO_WM_TAG_VERSION" val="1.0"/>
  <p:tag name="KSO_WM_BEAUTIFY_FLAG" val="#wm#"/>
  <p:tag name="KSO_WM_UNIT_TYPE" val="y"/>
  <p:tag name="KSO_WM_UNIT_INDEX" val="5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6"/>
  <p:tag name="KSO_WM_UNIT_LAYERLEVEL" val="1"/>
  <p:tag name="KSO_WM_TAG_VERSION" val="1.0"/>
  <p:tag name="KSO_WM_BEAUTIFY_FLAG" val="#wm#"/>
  <p:tag name="KSO_WM_UNIT_TYPE" val="y"/>
  <p:tag name="KSO_WM_UNIT_INDEX" val="6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8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9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SM 预置配色-浅色">
      <a:dk1>
        <a:srgbClr val="000000"/>
      </a:dk1>
      <a:lt1>
        <a:srgbClr val="FFFFFF"/>
      </a:lt1>
      <a:dk2>
        <a:srgbClr val="F5F5F8"/>
      </a:dk2>
      <a:lt2>
        <a:srgbClr val="FFFFFF"/>
      </a:lt2>
      <a:accent1>
        <a:srgbClr val="577CCE"/>
      </a:accent1>
      <a:accent2>
        <a:srgbClr val="5999AF"/>
      </a:accent2>
      <a:accent3>
        <a:srgbClr val="5BA080"/>
      </a:accent3>
      <a:accent4>
        <a:srgbClr val="8BAA69"/>
      </a:accent4>
      <a:accent5>
        <a:srgbClr val="D6B250"/>
      </a:accent5>
      <a:accent6>
        <a:srgbClr val="E79647"/>
      </a:accent6>
      <a:hlink>
        <a:srgbClr val="0000FF"/>
      </a:hlink>
      <a:folHlink>
        <a:srgbClr val="FF00FF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M 预置配色-浅色">
    <a:dk1>
      <a:srgbClr val="000000"/>
    </a:dk1>
    <a:lt1>
      <a:srgbClr val="FFFFFF"/>
    </a:lt1>
    <a:dk2>
      <a:srgbClr val="F5F5F8"/>
    </a:dk2>
    <a:lt2>
      <a:srgbClr val="FFFFFF"/>
    </a:lt2>
    <a:accent1>
      <a:srgbClr val="577CCE"/>
    </a:accent1>
    <a:accent2>
      <a:srgbClr val="5999AF"/>
    </a:accent2>
    <a:accent3>
      <a:srgbClr val="5BA080"/>
    </a:accent3>
    <a:accent4>
      <a:srgbClr val="8BAA69"/>
    </a:accent4>
    <a:accent5>
      <a:srgbClr val="D6B250"/>
    </a:accent5>
    <a:accent6>
      <a:srgbClr val="E79647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6033</Words>
  <Application>WPS 演示</Application>
  <PresentationFormat>自定义</PresentationFormat>
  <Paragraphs>462</Paragraphs>
  <Slides>44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58" baseType="lpstr">
      <vt:lpstr>Arial</vt:lpstr>
      <vt:lpstr>宋体</vt:lpstr>
      <vt:lpstr>Wingdings</vt:lpstr>
      <vt:lpstr>微软雅黑</vt:lpstr>
      <vt:lpstr>楷体_GB2312</vt:lpstr>
      <vt:lpstr>苹方 中等</vt:lpstr>
      <vt:lpstr>汉仪力量黑简</vt:lpstr>
      <vt:lpstr>苹方 特粗</vt:lpstr>
      <vt:lpstr>Wingdings</vt:lpstr>
      <vt:lpstr>Arial Unicode MS</vt:lpstr>
      <vt:lpstr>Arial Black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全媒体中心</cp:lastModifiedBy>
  <cp:revision>41</cp:revision>
  <dcterms:created xsi:type="dcterms:W3CDTF">2023-04-17T08:09:00Z</dcterms:created>
  <dcterms:modified xsi:type="dcterms:W3CDTF">2023-07-21T08:42:52Z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/>
  </property>
</Properties>
</file>